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Lst>
  <p:notesMasterIdLst>
    <p:notesMasterId r:id="rId11"/>
  </p:notesMasterIdLst>
  <p:handoutMasterIdLst>
    <p:handoutMasterId r:id="rId12"/>
  </p:handoutMasterIdLst>
  <p:sldIdLst>
    <p:sldId id="312" r:id="rId2"/>
    <p:sldId id="321" r:id="rId3"/>
    <p:sldId id="334" r:id="rId4"/>
    <p:sldId id="322" r:id="rId5"/>
    <p:sldId id="323" r:id="rId6"/>
    <p:sldId id="331" r:id="rId7"/>
    <p:sldId id="325" r:id="rId8"/>
    <p:sldId id="328" r:id="rId9"/>
    <p:sldId id="327" r:id="rId10"/>
  </p:sldIdLst>
  <p:sldSz cx="9144000" cy="5143500" type="screen16x9"/>
  <p:notesSz cx="7010400" cy="9296400"/>
  <p:embeddedFontLst>
    <p:embeddedFont>
      <p:font typeface="Jaapokki" panose="00000500000000000000" pitchFamily="50" charset="0"/>
      <p:regular r:id="rId13"/>
    </p:embeddedFont>
    <p:embeddedFont>
      <p:font typeface="Lora" pitchFamily="2" charset="0"/>
      <p:regular r:id="rId14"/>
      <p:bold r:id="rId15"/>
      <p:italic r:id="rId16"/>
      <p:boldItalic r:id="rId17"/>
    </p:embeddedFont>
    <p:embeddedFont>
      <p:font typeface="Rutan" pitchFamily="50"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ry, Stephen" initials="C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711"/>
    <a:srgbClr val="982DA3"/>
    <a:srgbClr val="8E4289"/>
    <a:srgbClr val="395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2" autoAdjust="0"/>
    <p:restoredTop sz="84673" autoAdjust="0"/>
  </p:normalViewPr>
  <p:slideViewPr>
    <p:cSldViewPr snapToGrid="0" snapToObjects="1">
      <p:cViewPr varScale="1">
        <p:scale>
          <a:sx n="89" d="100"/>
          <a:sy n="89" d="100"/>
        </p:scale>
        <p:origin x="1195"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latin typeface="Rutan" pitchFamily="50"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4E020C-3F64-4AA4-A930-808712D6A409}" type="datetimeFigureOut">
              <a:rPr lang="en-US" smtClean="0">
                <a:latin typeface="Rutan" pitchFamily="50" charset="0"/>
              </a:rPr>
              <a:t>7/10/2024</a:t>
            </a:fld>
            <a:endParaRPr lang="en-US" dirty="0">
              <a:latin typeface="Rutan" pitchFamily="50"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latin typeface="Rutan" pitchFamily="50"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F72993C-E194-4ECD-B8B5-DDE4E79A33FD}" type="slidenum">
              <a:rPr lang="en-US" smtClean="0">
                <a:latin typeface="Rutan" pitchFamily="50" charset="0"/>
              </a:rPr>
              <a:t>‹#›</a:t>
            </a:fld>
            <a:endParaRPr lang="en-US" dirty="0">
              <a:latin typeface="Rutan" pitchFamily="50" charset="0"/>
            </a:endParaRPr>
          </a:p>
        </p:txBody>
      </p:sp>
    </p:spTree>
    <p:extLst>
      <p:ext uri="{BB962C8B-B14F-4D97-AF65-F5344CB8AC3E}">
        <p14:creationId xmlns:p14="http://schemas.microsoft.com/office/powerpoint/2010/main" val="21182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dirty="0"/>
          </a:p>
        </p:txBody>
      </p:sp>
      <p:sp>
        <p:nvSpPr>
          <p:cNvPr id="117" name="Shape 11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4273833900"/>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Rutan" pitchFamily="50" charset="0"/>
        <a:ea typeface="Rutan" pitchFamily="50" charset="0"/>
        <a:cs typeface="Rutan" pitchFamily="50" charset="0"/>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DORA is collecting best practices to help members of the community learn from each other and create change. More information is on the website: sfdora.org</a:t>
            </a:r>
            <a:endParaRPr lang="en-US" dirty="0"/>
          </a:p>
        </p:txBody>
      </p:sp>
    </p:spTree>
    <p:extLst>
      <p:ext uri="{BB962C8B-B14F-4D97-AF65-F5344CB8AC3E}">
        <p14:creationId xmlns:p14="http://schemas.microsoft.com/office/powerpoint/2010/main" val="82765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9820-1556-38D7-6A6A-F95697129765}"/>
              </a:ext>
            </a:extLst>
          </p:cNvPr>
          <p:cNvSpPr>
            <a:spLocks noGrp="1"/>
          </p:cNvSpPr>
          <p:nvPr>
            <p:ph type="ctrTitle"/>
          </p:nvPr>
        </p:nvSpPr>
        <p:spPr>
          <a:xfrm>
            <a:off x="1143000" y="841772"/>
            <a:ext cx="6858000" cy="1790700"/>
          </a:xfrm>
        </p:spPr>
        <p:txBody>
          <a:bodyPr anchor="b"/>
          <a:lstStyle>
            <a:lvl1pPr algn="ctr">
              <a:defRPr sz="4500">
                <a:latin typeface="Jaapokki" panose="00000500000000000000" pitchFamily="50"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F60D20-F12F-2407-543E-1AB7A327A688}"/>
              </a:ext>
            </a:extLst>
          </p:cNvPr>
          <p:cNvSpPr>
            <a:spLocks noGrp="1"/>
          </p:cNvSpPr>
          <p:nvPr>
            <p:ph type="subTitle" idx="1"/>
          </p:nvPr>
        </p:nvSpPr>
        <p:spPr>
          <a:xfrm>
            <a:off x="1143000" y="2701528"/>
            <a:ext cx="6858000" cy="1241822"/>
          </a:xfrm>
        </p:spPr>
        <p:txBody>
          <a:bodyPr/>
          <a:lstStyle>
            <a:lvl1pPr marL="0" indent="0" algn="ctr">
              <a:buNone/>
              <a:defRPr sz="1800">
                <a:latin typeface="Rutan"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C92D6249-7EDF-9959-0E13-5B0A3BA0922A}"/>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5" name="Footer Placeholder 4">
            <a:extLst>
              <a:ext uri="{FF2B5EF4-FFF2-40B4-BE49-F238E27FC236}">
                <a16:creationId xmlns:a16="http://schemas.microsoft.com/office/drawing/2014/main" id="{4061BE4F-A2E4-FC81-2435-05EC09E9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448DA-DA42-D356-B158-25DBEDA22053}"/>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7164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21F6-9D9B-B37C-5CB8-1A7EB4991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14A5A-08DD-006D-7436-0E25DA643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E697D-8023-4DBB-DD1F-8F914B37C85D}"/>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5" name="Footer Placeholder 4">
            <a:extLst>
              <a:ext uri="{FF2B5EF4-FFF2-40B4-BE49-F238E27FC236}">
                <a16:creationId xmlns:a16="http://schemas.microsoft.com/office/drawing/2014/main" id="{E4C6EC8A-4535-DE48-2466-A2CE9C05C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33A68-3C2E-E87A-1B19-31F1DB16EB15}"/>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3418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093EA-6CC4-0B63-A706-52EC4A15DDF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ADAE2-99F1-1C51-0F09-6296013ED83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A364F-1D7A-705A-A674-AD87AFAE786E}"/>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5" name="Footer Placeholder 4">
            <a:extLst>
              <a:ext uri="{FF2B5EF4-FFF2-40B4-BE49-F238E27FC236}">
                <a16:creationId xmlns:a16="http://schemas.microsoft.com/office/drawing/2014/main" id="{16A9B248-CA3C-8598-DFF9-36DBD2FE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B82A-CD82-9FCB-A3BE-EF4638EE4C82}"/>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38238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72238" y="252413"/>
            <a:ext cx="6800850" cy="3276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ClrTx/>
              <a:buSzTx/>
              <a:buNone/>
              <a:defRPr sz="2025"/>
            </a:lvl1pPr>
            <a:lvl2pPr marL="0" indent="0" algn="ctr">
              <a:spcBef>
                <a:spcPts val="0"/>
              </a:spcBef>
              <a:buClrTx/>
              <a:buSzTx/>
              <a:buNone/>
              <a:defRPr sz="2025"/>
            </a:lvl2pPr>
            <a:lvl3pPr marL="0" indent="0" algn="ctr">
              <a:spcBef>
                <a:spcPts val="0"/>
              </a:spcBef>
              <a:buClrTx/>
              <a:buSzTx/>
              <a:buNone/>
              <a:defRPr sz="2025"/>
            </a:lvl3pPr>
            <a:lvl4pPr marL="0" indent="0" algn="ctr">
              <a:spcBef>
                <a:spcPts val="0"/>
              </a:spcBef>
              <a:buClrTx/>
              <a:buSzTx/>
              <a:buNone/>
              <a:defRPr sz="2025"/>
            </a:lvl4pPr>
            <a:lvl5pPr marL="0" indent="0" algn="ctr">
              <a:spcBef>
                <a:spcPts val="0"/>
              </a:spcBef>
              <a:buClrTx/>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95670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0" y="0"/>
            <a:ext cx="9144000" cy="725672"/>
          </a:xfrm>
          <a:prstGeom prst="rect">
            <a:avLst/>
          </a:prstGeom>
        </p:spPr>
        <p:txBody>
          <a:bodyPr>
            <a:normAutofit/>
          </a:bodyPr>
          <a:lstStyle>
            <a:lvl1pPr>
              <a:defRPr sz="3600" baseline="0">
                <a:latin typeface="Rutan" pitchFamily="50" charset="0"/>
                <a:ea typeface="Rutan" pitchFamily="50" charset="0"/>
                <a:cs typeface="Calibri"/>
                <a:sym typeface="Calibri"/>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marL="0" indent="0">
              <a:lnSpc>
                <a:spcPct val="150000"/>
              </a:lnSpc>
              <a:spcBef>
                <a:spcPts val="900"/>
              </a:spcBef>
              <a:buClrTx/>
              <a:buFontTx/>
              <a:buNone/>
              <a:defRPr>
                <a:latin typeface="Lora" pitchFamily="2" charset="0"/>
                <a:ea typeface="Lora" pitchFamily="2" charset="0"/>
                <a:cs typeface="Calibri"/>
                <a:sym typeface="Calibri"/>
              </a:defRPr>
            </a:lvl1pPr>
            <a:lvl2pPr marL="476250" indent="-238125">
              <a:lnSpc>
                <a:spcPct val="150000"/>
              </a:lnSpc>
              <a:spcBef>
                <a:spcPts val="0"/>
              </a:spcBef>
              <a:buClrTx/>
              <a:buFont typeface="Arial" panose="020B0604020202020204" pitchFamily="34" charset="0"/>
              <a:buChar char="•"/>
              <a:defRPr sz="1800">
                <a:latin typeface="Lora" pitchFamily="2" charset="0"/>
                <a:ea typeface="Lora" pitchFamily="2" charset="0"/>
                <a:cs typeface="Calibri"/>
                <a:sym typeface="Calibri"/>
              </a:defRPr>
            </a:lvl2pPr>
            <a:lvl3pPr marL="714375" indent="-238125">
              <a:lnSpc>
                <a:spcPct val="150000"/>
              </a:lnSpc>
              <a:spcBef>
                <a:spcPts val="0"/>
              </a:spcBef>
              <a:buClrTx/>
              <a:buFont typeface="Wingdings" panose="05000000000000000000" pitchFamily="2" charset="2"/>
              <a:buChar char="§"/>
              <a:defRPr sz="1200">
                <a:latin typeface="Lora" pitchFamily="2" charset="0"/>
                <a:ea typeface="Lora" pitchFamily="2" charset="0"/>
                <a:cs typeface="Calibri"/>
                <a:sym typeface="Calibri"/>
              </a:defRPr>
            </a:lvl3pPr>
            <a:lvl4pPr>
              <a:lnSpc>
                <a:spcPct val="150000"/>
              </a:lnSpc>
              <a:spcBef>
                <a:spcPts val="0"/>
              </a:spcBef>
              <a:buClrTx/>
              <a:defRPr sz="1200">
                <a:latin typeface="Lora" pitchFamily="2" charset="0"/>
                <a:ea typeface="Lora" pitchFamily="2" charset="0"/>
                <a:cs typeface="Calibri"/>
                <a:sym typeface="Calibri"/>
              </a:defRPr>
            </a:lvl4pPr>
            <a:lvl5pPr>
              <a:lnSpc>
                <a:spcPct val="150000"/>
              </a:lnSpc>
              <a:spcBef>
                <a:spcPts val="0"/>
              </a:spcBef>
              <a:buClrTx/>
              <a:defRPr sz="1200">
                <a:latin typeface="Lora" pitchFamily="2" charset="0"/>
                <a:ea typeface="Lora" pitchFamily="2" charset="0"/>
                <a:cs typeface="Calibri"/>
                <a:sym typeface="Calibri"/>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234525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B94-B7E0-E5B0-143E-06143A748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ED78F-25F1-AA28-6898-44734F8FD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0EAC-2CEE-B1BF-9902-EEE80A3D5ED7}"/>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5" name="Footer Placeholder 4">
            <a:extLst>
              <a:ext uri="{FF2B5EF4-FFF2-40B4-BE49-F238E27FC236}">
                <a16:creationId xmlns:a16="http://schemas.microsoft.com/office/drawing/2014/main" id="{FD016B36-C973-A9D0-8A9C-9898D47C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8F25-5399-87C0-AFF5-86FD807F4A0D}"/>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2638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60FB-EC63-3C99-FE5F-57CB71980B2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21C49B0-82C7-1CA2-346F-5E3C5FEA5BB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53AD0-2B27-F014-02F8-B635A32B9DF5}"/>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5" name="Footer Placeholder 4">
            <a:extLst>
              <a:ext uri="{FF2B5EF4-FFF2-40B4-BE49-F238E27FC236}">
                <a16:creationId xmlns:a16="http://schemas.microsoft.com/office/drawing/2014/main" id="{1FE344BB-71D2-D435-2099-61FEC2AA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402B8-FABF-F001-85AF-5561DFC6906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5771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A477-9698-0A73-656A-B89882E6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5D5FA-B530-CA2E-3AD3-FE443D64494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91EED-56E1-DE51-3502-AB3D10E6607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5CC91-C77D-D413-A995-ACBF0E7628D7}"/>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6" name="Footer Placeholder 5">
            <a:extLst>
              <a:ext uri="{FF2B5EF4-FFF2-40B4-BE49-F238E27FC236}">
                <a16:creationId xmlns:a16="http://schemas.microsoft.com/office/drawing/2014/main" id="{FB3A371D-FB8B-5502-DE8F-4A8792FEE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BA614-C5CB-B4FE-77F2-7A083CB6326A}"/>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53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016C-3CE3-5E1F-2E65-18A8F973DDA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BF61F-2A12-7D0E-F752-1A6684B7D73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B9D7D-5CE7-FBE1-66BC-E986EB2B1C6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304F4-87D6-D76D-CC9C-FC25640C701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76DE8-DE06-28DC-F8EE-3447B5D2F36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A3FB0-0C49-1640-8904-93A88B719F31}"/>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8" name="Footer Placeholder 7">
            <a:extLst>
              <a:ext uri="{FF2B5EF4-FFF2-40B4-BE49-F238E27FC236}">
                <a16:creationId xmlns:a16="http://schemas.microsoft.com/office/drawing/2014/main" id="{20101CA7-259C-045F-D826-31005A522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97636-DB86-11A8-4588-251F0AEF23E7}"/>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6752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2D79-650B-0A99-FCE2-7A4EC37CD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C3517-6100-CD16-0D70-EC1D79C86112}"/>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4" name="Footer Placeholder 3">
            <a:extLst>
              <a:ext uri="{FF2B5EF4-FFF2-40B4-BE49-F238E27FC236}">
                <a16:creationId xmlns:a16="http://schemas.microsoft.com/office/drawing/2014/main" id="{66C5C770-88EF-E39A-7CEA-752920567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DCFB5-2916-F36F-A119-53E4D499B3D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3057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3B6F2-BB1F-B5EE-18D9-47F28A434AFF}"/>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3" name="Footer Placeholder 2">
            <a:extLst>
              <a:ext uri="{FF2B5EF4-FFF2-40B4-BE49-F238E27FC236}">
                <a16:creationId xmlns:a16="http://schemas.microsoft.com/office/drawing/2014/main" id="{6291F451-1E79-17C0-47AE-26F12259C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7BD11-612B-F647-7D90-1C939E0F3C0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6428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7CC4-081A-752B-D83B-8F49414873D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78D7C66-28F3-D547-9DC3-C7E80622E1A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4C9564-1C02-E140-C315-557F1559A8A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42D7582-5F68-F80F-01AE-6E69F063C98E}"/>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6" name="Footer Placeholder 5">
            <a:extLst>
              <a:ext uri="{FF2B5EF4-FFF2-40B4-BE49-F238E27FC236}">
                <a16:creationId xmlns:a16="http://schemas.microsoft.com/office/drawing/2014/main" id="{733C67CE-D67C-5A1C-CD2D-CFF54DE3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4791-0140-971B-329F-D4823FA50B9B}"/>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14068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9C95-9001-BEFB-14F7-DC8C5D7FE89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4E8EEE9-75FF-4675-05B7-C17D0C99AA0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976D576-15DD-25B9-76FC-F0C1191C9B7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A4EC31-6393-BD35-21D2-3A0843259145}"/>
              </a:ext>
            </a:extLst>
          </p:cNvPr>
          <p:cNvSpPr>
            <a:spLocks noGrp="1"/>
          </p:cNvSpPr>
          <p:nvPr>
            <p:ph type="dt" sz="half" idx="10"/>
          </p:nvPr>
        </p:nvSpPr>
        <p:spPr/>
        <p:txBody>
          <a:bodyPr/>
          <a:lstStyle/>
          <a:p>
            <a:fld id="{C11B3B95-26FF-4681-85A3-D37F5BD4C86A}" type="datetimeFigureOut">
              <a:rPr lang="en-US" smtClean="0"/>
              <a:t>7/10/2024</a:t>
            </a:fld>
            <a:endParaRPr lang="en-US"/>
          </a:p>
        </p:txBody>
      </p:sp>
      <p:sp>
        <p:nvSpPr>
          <p:cNvPr id="6" name="Footer Placeholder 5">
            <a:extLst>
              <a:ext uri="{FF2B5EF4-FFF2-40B4-BE49-F238E27FC236}">
                <a16:creationId xmlns:a16="http://schemas.microsoft.com/office/drawing/2014/main" id="{4B6D9E1B-79BC-2067-8681-FE114BD7E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8808-DB28-051B-A427-106FA8823B3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570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A70F8-96DA-BBC9-6CB1-5029EE07A8A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4E7204-AF4B-4433-9E2B-0B240580E8E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79C089-9221-4F44-86F9-A9B09E5F74D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Lora" pitchFamily="2" charset="0"/>
              </a:defRPr>
            </a:lvl1pPr>
          </a:lstStyle>
          <a:p>
            <a:fld id="{C11B3B95-26FF-4681-85A3-D37F5BD4C86A}" type="datetimeFigureOut">
              <a:rPr lang="en-US" smtClean="0"/>
              <a:pPr/>
              <a:t>7/10/2024</a:t>
            </a:fld>
            <a:endParaRPr lang="en-US" dirty="0"/>
          </a:p>
        </p:txBody>
      </p:sp>
      <p:sp>
        <p:nvSpPr>
          <p:cNvPr id="5" name="Footer Placeholder 4">
            <a:extLst>
              <a:ext uri="{FF2B5EF4-FFF2-40B4-BE49-F238E27FC236}">
                <a16:creationId xmlns:a16="http://schemas.microsoft.com/office/drawing/2014/main" id="{3B24D61C-CD39-A667-E8C5-88F7A6AE879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Lora" pitchFamily="2" charset="0"/>
              </a:defRPr>
            </a:lvl1pPr>
          </a:lstStyle>
          <a:p>
            <a:endParaRPr lang="en-US"/>
          </a:p>
        </p:txBody>
      </p:sp>
      <p:sp>
        <p:nvSpPr>
          <p:cNvPr id="6" name="Slide Number Placeholder 5">
            <a:extLst>
              <a:ext uri="{FF2B5EF4-FFF2-40B4-BE49-F238E27FC236}">
                <a16:creationId xmlns:a16="http://schemas.microsoft.com/office/drawing/2014/main" id="{DFF217C2-E9AF-7B07-4DD5-0E17F8F5B1A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Lora" pitchFamily="2" charset="0"/>
              </a:defRPr>
            </a:lvl1pPr>
          </a:lstStyle>
          <a:p>
            <a:fld id="{86CB4B4D-7CA3-9044-876B-883B54F8677D}" type="slidenum">
              <a:rPr lang="en-US" smtClean="0"/>
              <a:t>‹#›</a:t>
            </a:fld>
            <a:endParaRPr lang="en-US"/>
          </a:p>
        </p:txBody>
      </p:sp>
      <p:sp>
        <p:nvSpPr>
          <p:cNvPr id="7" name="Rectangle 6">
            <a:extLst>
              <a:ext uri="{FF2B5EF4-FFF2-40B4-BE49-F238E27FC236}">
                <a16:creationId xmlns:a16="http://schemas.microsoft.com/office/drawing/2014/main" id="{ABBE5E35-3B81-B17F-7C3D-B970831AC30E}"/>
              </a:ext>
            </a:extLst>
          </p:cNvPr>
          <p:cNvSpPr/>
          <p:nvPr/>
        </p:nvSpPr>
        <p:spPr>
          <a:xfrm>
            <a:off x="0" y="0"/>
            <a:ext cx="9144000" cy="5143500"/>
          </a:xfrm>
          <a:prstGeom prst="rect">
            <a:avLst/>
          </a:prstGeom>
          <a:noFill/>
          <a:ln w="38100">
            <a:solidFill>
              <a:srgbClr val="FCB7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44"/>
          </a:p>
        </p:txBody>
      </p:sp>
    </p:spTree>
    <p:extLst>
      <p:ext uri="{BB962C8B-B14F-4D97-AF65-F5344CB8AC3E}">
        <p14:creationId xmlns:p14="http://schemas.microsoft.com/office/powerpoint/2010/main" val="35871233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685800" rtl="0" eaLnBrk="1" latinLnBrk="0" hangingPunct="1">
        <a:lnSpc>
          <a:spcPct val="90000"/>
        </a:lnSpc>
        <a:spcBef>
          <a:spcPct val="0"/>
        </a:spcBef>
        <a:buNone/>
        <a:defRPr sz="3300" kern="1200">
          <a:solidFill>
            <a:schemeClr val="bg1"/>
          </a:solidFill>
          <a:latin typeface="Rutan" pitchFamily="50" charset="0"/>
          <a:ea typeface="+mj-ea"/>
          <a:cs typeface="+mj-cs"/>
        </a:defRPr>
      </a:lvl1pPr>
    </p:titleStyle>
    <p:bodyStyle>
      <a:lvl1pPr marL="0" indent="0" algn="l" defTabSz="685800" rtl="0" eaLnBrk="1" latinLnBrk="0" hangingPunct="1">
        <a:lnSpc>
          <a:spcPct val="150000"/>
        </a:lnSpc>
        <a:spcBef>
          <a:spcPts val="750"/>
        </a:spcBef>
        <a:buFont typeface="Arial" panose="020B0604020202020204" pitchFamily="34" charset="0"/>
        <a:buNone/>
        <a:defRPr sz="2100" kern="1200">
          <a:solidFill>
            <a:schemeClr val="bg1"/>
          </a:solidFill>
          <a:latin typeface="Lora" pitchFamily="2" charset="0"/>
          <a:ea typeface="+mn-ea"/>
          <a:cs typeface="+mn-cs"/>
        </a:defRPr>
      </a:lvl1pPr>
      <a:lvl2pPr marL="514350" indent="-171450" algn="l" defTabSz="685800" rtl="0" eaLnBrk="1" latinLnBrk="0" hangingPunct="1">
        <a:lnSpc>
          <a:spcPct val="150000"/>
        </a:lnSpc>
        <a:spcBef>
          <a:spcPts val="375"/>
        </a:spcBef>
        <a:buFont typeface="Arial" panose="020B0604020202020204" pitchFamily="34" charset="0"/>
        <a:buChar char="•"/>
        <a:defRPr sz="1800" kern="1200">
          <a:solidFill>
            <a:schemeClr val="bg1"/>
          </a:solidFill>
          <a:latin typeface="Lora" pitchFamily="2" charset="0"/>
          <a:ea typeface="+mn-ea"/>
          <a:cs typeface="+mn-cs"/>
        </a:defRPr>
      </a:lvl2pPr>
      <a:lvl3pPr marL="857250" indent="-171450" algn="l" defTabSz="685800" rtl="0" eaLnBrk="1" latinLnBrk="0" hangingPunct="1">
        <a:lnSpc>
          <a:spcPct val="150000"/>
        </a:lnSpc>
        <a:spcBef>
          <a:spcPts val="375"/>
        </a:spcBef>
        <a:buFont typeface="Arial" panose="020B0604020202020204" pitchFamily="34" charset="0"/>
        <a:buChar char="•"/>
        <a:defRPr sz="1500" kern="1200">
          <a:solidFill>
            <a:schemeClr val="bg1"/>
          </a:solidFill>
          <a:latin typeface="Lora" pitchFamily="2" charset="0"/>
          <a:ea typeface="+mn-ea"/>
          <a:cs typeface="+mn-cs"/>
        </a:defRPr>
      </a:lvl3pPr>
      <a:lvl4pPr marL="1200150" indent="-171450" algn="l" defTabSz="685800" rtl="0" eaLnBrk="1" latinLnBrk="0" hangingPunct="1">
        <a:lnSpc>
          <a:spcPct val="150000"/>
        </a:lnSpc>
        <a:spcBef>
          <a:spcPts val="375"/>
        </a:spcBef>
        <a:buFont typeface="Arial" panose="020B0604020202020204" pitchFamily="34" charset="0"/>
        <a:buChar char="•"/>
        <a:defRPr sz="1350" kern="1200">
          <a:solidFill>
            <a:schemeClr val="bg1"/>
          </a:solidFill>
          <a:latin typeface="Lora" pitchFamily="2" charset="0"/>
          <a:ea typeface="+mn-ea"/>
          <a:cs typeface="+mn-cs"/>
        </a:defRPr>
      </a:lvl4pPr>
      <a:lvl5pPr marL="1543050" indent="-171450" algn="l" defTabSz="685800" rtl="0" eaLnBrk="1" latinLnBrk="0" hangingPunct="1">
        <a:lnSpc>
          <a:spcPct val="150000"/>
        </a:lnSpc>
        <a:spcBef>
          <a:spcPts val="375"/>
        </a:spcBef>
        <a:buFont typeface="Arial" panose="020B0604020202020204" pitchFamily="34" charset="0"/>
        <a:buChar char="•"/>
        <a:defRPr sz="1350" kern="1200">
          <a:solidFill>
            <a:schemeClr val="bg1"/>
          </a:solidFill>
          <a:latin typeface="Lor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3.png"/><Relationship Id="rId21" Type="http://schemas.openxmlformats.org/officeDocument/2006/relationships/image" Target="../media/image19.png"/><Relationship Id="rId7" Type="http://schemas.openxmlformats.org/officeDocument/2006/relationships/image" Target="../media/image5.tiff"/><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tiff"/><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hyperlink" Target="https://sfdora.org/contact" TargetMode="External"/><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4.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witter.com/jdwasmuth/status/1679510361719058432"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ellcome.org/news/how-we-judge-research-outputs-when-making-funding-decisions"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plos.org/publish/dor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fdora.org/contact" TargetMode="External"/><Relationship Id="rId2" Type="http://schemas.openxmlformats.org/officeDocument/2006/relationships/hyperlink" Target="https://sfdora.org/sign"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805C1C-7FEB-63E0-84DC-64B41DFF4F35}"/>
              </a:ext>
            </a:extLst>
          </p:cNvPr>
          <p:cNvSpPr>
            <a:spLocks noGrp="1"/>
          </p:cNvSpPr>
          <p:nvPr>
            <p:ph type="title"/>
          </p:nvPr>
        </p:nvSpPr>
        <p:spPr/>
        <p:txBody>
          <a:bodyPr/>
          <a:lstStyle/>
          <a:p>
            <a:r>
              <a:rPr lang="en-US" dirty="0">
                <a:latin typeface="Rutan" pitchFamily="50" charset="0"/>
              </a:rPr>
              <a:t>How to use this resource</a:t>
            </a:r>
          </a:p>
        </p:txBody>
      </p:sp>
      <p:sp>
        <p:nvSpPr>
          <p:cNvPr id="4" name="Text Placeholder 3">
            <a:extLst>
              <a:ext uri="{FF2B5EF4-FFF2-40B4-BE49-F238E27FC236}">
                <a16:creationId xmlns:a16="http://schemas.microsoft.com/office/drawing/2014/main" id="{D6B21C6A-3ECF-B54E-9752-91CE24409F94}"/>
              </a:ext>
            </a:extLst>
          </p:cNvPr>
          <p:cNvSpPr>
            <a:spLocks noGrp="1"/>
          </p:cNvSpPr>
          <p:nvPr>
            <p:ph sz="half" idx="1"/>
          </p:nvPr>
        </p:nvSpPr>
        <p:spPr/>
        <p:txBody>
          <a:bodyPr>
            <a:normAutofit fontScale="85000" lnSpcReduction="20000"/>
          </a:bodyPr>
          <a:lstStyle/>
          <a:p>
            <a:pPr algn="l"/>
            <a:r>
              <a:rPr lang="en-US" sz="1500" dirty="0">
                <a:latin typeface="+mn-lt"/>
                <a:cs typeface="Calibri" panose="020F0502020204030204" pitchFamily="34" charset="0"/>
              </a:rPr>
              <a:t>Notes and additional resources for users are included in the notes section.</a:t>
            </a:r>
          </a:p>
          <a:p>
            <a:pPr algn="l"/>
            <a:r>
              <a:rPr lang="en-US" sz="1500" dirty="0">
                <a:latin typeface="+mn-lt"/>
                <a:cs typeface="Calibri" panose="020F0502020204030204" pitchFamily="34" charset="0"/>
              </a:rPr>
              <a:t>This content is available under a Creative Commons Attribution License (</a:t>
            </a:r>
            <a:r>
              <a:rPr lang="en-US" sz="1500" dirty="0">
                <a:latin typeface="+mn-lt"/>
                <a:cs typeface="Calibri" panose="020F0502020204030204" pitchFamily="34" charset="0"/>
                <a:hlinkClick r:id="rId2"/>
              </a:rPr>
              <a:t>CC BY-SA 4.0</a:t>
            </a:r>
            <a:r>
              <a:rPr lang="en-US" sz="1500" dirty="0">
                <a:latin typeface="+mn-lt"/>
                <a:cs typeface="Calibri" panose="020F0502020204030204" pitchFamily="34" charset="0"/>
              </a:rPr>
              <a:t>), except supporter logos. Logos are trademarks or registered trademarks of their respective organizations and may not be reused or reproduced without permission. </a:t>
            </a:r>
            <a:r>
              <a:rPr lang="en-US" sz="1600" dirty="0">
                <a:latin typeface="+mn-lt"/>
                <a:cs typeface="Calibri" panose="020F0502020204030204" pitchFamily="34" charset="0"/>
              </a:rPr>
              <a:t>The DORA logo may be used provided its visual integrity is maintained and it is not used in any way to suggest endorsement by DORA.</a:t>
            </a:r>
            <a:endParaRPr lang="en-US" sz="1500" dirty="0">
              <a:latin typeface="+mn-lt"/>
              <a:cs typeface="Calibri" panose="020F0502020204030204" pitchFamily="34" charset="0"/>
            </a:endParaRPr>
          </a:p>
        </p:txBody>
      </p:sp>
      <p:pic>
        <p:nvPicPr>
          <p:cNvPr id="7" name="Picture 4" descr="Creative Commons CC BY-SA logo.">
            <a:extLst>
              <a:ext uri="{FF2B5EF4-FFF2-40B4-BE49-F238E27FC236}">
                <a16:creationId xmlns:a16="http://schemas.microsoft.com/office/drawing/2014/main" id="{D2A5BA07-0D61-8873-401F-EEBE9BDAC42C}"/>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29150" y="2316150"/>
            <a:ext cx="3886200" cy="137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5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38"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1123438" y="3690786"/>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39"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1123438" y="4139047"/>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60" name="Rectangle 15">
            <a:extLst>
              <a:ext uri="{FF2B5EF4-FFF2-40B4-BE49-F238E27FC236}">
                <a16:creationId xmlns:a16="http://schemas.microsoft.com/office/drawing/2014/main" id="{BE1D83AF-8721-7B63-4A08-729F6DF5BF1C}"/>
              </a:ext>
              <a:ext uri="{C183D7F6-B498-43B3-948B-1728B52AA6E4}">
                <adec:decorative xmlns:adec="http://schemas.microsoft.com/office/drawing/2017/decorative" val="1"/>
              </a:ext>
            </a:extLst>
          </p:cNvPr>
          <p:cNvSpPr/>
          <p:nvPr/>
        </p:nvSpPr>
        <p:spPr>
          <a:xfrm>
            <a:off x="1123438" y="4601256"/>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40"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3093609" y="3690784"/>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18"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3093609" y="4139045"/>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24" name="Rectangle 23">
            <a:extLst>
              <a:ext uri="{FF2B5EF4-FFF2-40B4-BE49-F238E27FC236}">
                <a16:creationId xmlns:a16="http://schemas.microsoft.com/office/drawing/2014/main" id="{E07864F0-6BA0-E449-B60E-1A240EB26410}"/>
              </a:ext>
              <a:ext uri="{C183D7F6-B498-43B3-948B-1728B52AA6E4}">
                <adec:decorative xmlns:adec="http://schemas.microsoft.com/office/drawing/2017/decorative" val="1"/>
              </a:ext>
            </a:extLst>
          </p:cNvPr>
          <p:cNvSpPr/>
          <p:nvPr/>
        </p:nvSpPr>
        <p:spPr>
          <a:xfrm>
            <a:off x="3095515" y="4601256"/>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42"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4038266" y="3696319"/>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43"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4029118" y="4136900"/>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61" name="Rectangle 15">
            <a:extLst>
              <a:ext uri="{FF2B5EF4-FFF2-40B4-BE49-F238E27FC236}">
                <a16:creationId xmlns:a16="http://schemas.microsoft.com/office/drawing/2014/main" id="{B802F872-FE20-4E61-C065-964AFFC813BE}"/>
              </a:ext>
              <a:ext uri="{C183D7F6-B498-43B3-948B-1728B52AA6E4}">
                <adec:decorative xmlns:adec="http://schemas.microsoft.com/office/drawing/2017/decorative" val="1"/>
              </a:ext>
            </a:extLst>
          </p:cNvPr>
          <p:cNvSpPr/>
          <p:nvPr/>
        </p:nvSpPr>
        <p:spPr>
          <a:xfrm>
            <a:off x="4029118" y="4596809"/>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20" name="Rectangle 11">
            <a:extLst>
              <a:ext uri="{FF2B5EF4-FFF2-40B4-BE49-F238E27FC236}">
                <a16:creationId xmlns:a16="http://schemas.microsoft.com/office/drawing/2014/main" id="{DFE6E1CF-B00D-7142-857E-B5FD695C7456}"/>
              </a:ext>
              <a:ext uri="{C183D7F6-B498-43B3-948B-1728B52AA6E4}">
                <adec:decorative xmlns:adec="http://schemas.microsoft.com/office/drawing/2017/decorative" val="1"/>
              </a:ext>
            </a:extLst>
          </p:cNvPr>
          <p:cNvSpPr/>
          <p:nvPr/>
        </p:nvSpPr>
        <p:spPr>
          <a:xfrm>
            <a:off x="4964626" y="3697260"/>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34" name="Rectangle 17">
            <a:extLst>
              <a:ext uri="{FF2B5EF4-FFF2-40B4-BE49-F238E27FC236}">
                <a16:creationId xmlns:a16="http://schemas.microsoft.com/office/drawing/2014/main" id="{55E3AB17-CAEF-A04C-B73E-CE1773EA66E5}"/>
              </a:ext>
              <a:ext uri="{C183D7F6-B498-43B3-948B-1728B52AA6E4}">
                <adec:decorative xmlns:adec="http://schemas.microsoft.com/office/drawing/2017/decorative" val="1"/>
              </a:ext>
            </a:extLst>
          </p:cNvPr>
          <p:cNvSpPr/>
          <p:nvPr/>
        </p:nvSpPr>
        <p:spPr>
          <a:xfrm>
            <a:off x="4964626" y="4139045"/>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44"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4964626" y="4601254"/>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41"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7083675" y="3690784"/>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32" name="Rectangle 19">
            <a:extLst>
              <a:ext uri="{FF2B5EF4-FFF2-40B4-BE49-F238E27FC236}">
                <a16:creationId xmlns:a16="http://schemas.microsoft.com/office/drawing/2014/main" id="{1F14DDD1-AAF3-1949-8025-BE575FD5D5E5}"/>
              </a:ext>
              <a:ext uri="{C183D7F6-B498-43B3-948B-1728B52AA6E4}">
                <adec:decorative xmlns:adec="http://schemas.microsoft.com/office/drawing/2017/decorative" val="1"/>
              </a:ext>
            </a:extLst>
          </p:cNvPr>
          <p:cNvSpPr/>
          <p:nvPr/>
        </p:nvSpPr>
        <p:spPr>
          <a:xfrm>
            <a:off x="7083675" y="4139045"/>
            <a:ext cx="830337"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28" name="Rectangle 13">
            <a:extLst>
              <a:ext uri="{FF2B5EF4-FFF2-40B4-BE49-F238E27FC236}">
                <a16:creationId xmlns:a16="http://schemas.microsoft.com/office/drawing/2014/main" id="{15E1894F-3185-6946-9529-E3B8E732887A}"/>
              </a:ext>
              <a:ext uri="{C183D7F6-B498-43B3-948B-1728B52AA6E4}">
                <adec:decorative xmlns:adec="http://schemas.microsoft.com/office/drawing/2017/decorative" val="1"/>
              </a:ext>
            </a:extLst>
          </p:cNvPr>
          <p:cNvSpPr/>
          <p:nvPr/>
        </p:nvSpPr>
        <p:spPr>
          <a:xfrm>
            <a:off x="7083675" y="4601254"/>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26" name="Rectangle 6">
            <a:extLst>
              <a:ext uri="{FF2B5EF4-FFF2-40B4-BE49-F238E27FC236}">
                <a16:creationId xmlns:a16="http://schemas.microsoft.com/office/drawing/2014/main" id="{E118CDC9-1B96-6043-B982-48FB544ED3FD}"/>
              </a:ext>
              <a:ext uri="{C183D7F6-B498-43B3-948B-1728B52AA6E4}">
                <adec:decorative xmlns:adec="http://schemas.microsoft.com/office/drawing/2017/decorative" val="1"/>
              </a:ext>
            </a:extLst>
          </p:cNvPr>
          <p:cNvSpPr/>
          <p:nvPr/>
        </p:nvSpPr>
        <p:spPr>
          <a:xfrm>
            <a:off x="8008197" y="3690784"/>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63" name="Rectangle 15">
            <a:extLst>
              <a:ext uri="{FF2B5EF4-FFF2-40B4-BE49-F238E27FC236}">
                <a16:creationId xmlns:a16="http://schemas.microsoft.com/office/drawing/2014/main" id="{7E669B64-FE86-84CE-78A8-FB1B39211547}"/>
              </a:ext>
              <a:ext uri="{C183D7F6-B498-43B3-948B-1728B52AA6E4}">
                <adec:decorative xmlns:adec="http://schemas.microsoft.com/office/drawing/2017/decorative" val="1"/>
              </a:ext>
            </a:extLst>
          </p:cNvPr>
          <p:cNvSpPr/>
          <p:nvPr/>
        </p:nvSpPr>
        <p:spPr>
          <a:xfrm>
            <a:off x="8008197" y="4139045"/>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u="sng"/>
          </a:p>
        </p:txBody>
      </p:sp>
      <p:sp>
        <p:nvSpPr>
          <p:cNvPr id="66" name="Rectangle 15">
            <a:extLst>
              <a:ext uri="{FF2B5EF4-FFF2-40B4-BE49-F238E27FC236}">
                <a16:creationId xmlns:a16="http://schemas.microsoft.com/office/drawing/2014/main" id="{EB51B92F-5EC3-0CA5-F117-29FD6E22190C}"/>
              </a:ext>
              <a:ext uri="{C183D7F6-B498-43B3-948B-1728B52AA6E4}">
                <adec:decorative xmlns:adec="http://schemas.microsoft.com/office/drawing/2017/decorative" val="1"/>
              </a:ext>
            </a:extLst>
          </p:cNvPr>
          <p:cNvSpPr/>
          <p:nvPr/>
        </p:nvSpPr>
        <p:spPr>
          <a:xfrm>
            <a:off x="8008197" y="4601254"/>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sp>
        <p:nvSpPr>
          <p:cNvPr id="13" name="Rectangle 12">
            <a:extLst>
              <a:ext uri="{FF2B5EF4-FFF2-40B4-BE49-F238E27FC236}">
                <a16:creationId xmlns:a16="http://schemas.microsoft.com/office/drawing/2014/main" id="{946F6757-13E1-FAEF-2B49-21AB9883DD4C}"/>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pic>
        <p:nvPicPr>
          <p:cNvPr id="37" name="Picture 2" descr="DORA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1486" y="473331"/>
            <a:ext cx="2849585" cy="98412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9156C36E-36C4-E9DD-7311-E774E1356652}"/>
              </a:ext>
            </a:extLst>
          </p:cNvPr>
          <p:cNvSpPr txBox="1">
            <a:spLocks noGrp="1"/>
          </p:cNvSpPr>
          <p:nvPr>
            <p:ph type="title" idx="4294967295"/>
          </p:nvPr>
        </p:nvSpPr>
        <p:spPr>
          <a:xfrm>
            <a:off x="4475709" y="920605"/>
            <a:ext cx="3330368"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Jaapokki" panose="00000500000000000000" pitchFamily="50" charset="0"/>
                <a:ea typeface="Roboto" pitchFamily="2" charset="0"/>
                <a:cs typeface="Calibri" pitchFamily="34" charset="0"/>
              </a:rPr>
              <a:t>Improving research assessment</a:t>
            </a: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TextBox 1"/>
          <p:cNvSpPr txBox="1"/>
          <p:nvPr/>
        </p:nvSpPr>
        <p:spPr>
          <a:xfrm>
            <a:off x="700845" y="1880450"/>
            <a:ext cx="7747001" cy="8066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a:spcAft>
                <a:spcPts val="1350"/>
              </a:spcAft>
            </a:pPr>
            <a:r>
              <a:rPr lang="en-US" sz="2250" b="0" dirty="0">
                <a:solidFill>
                  <a:schemeClr val="bg1"/>
                </a:solidFill>
                <a:latin typeface="Lora" pitchFamily="2" charset="0"/>
                <a:ea typeface="Roboto" pitchFamily="2" charset="0"/>
                <a:cs typeface="Calibri" pitchFamily="34" charset="0"/>
              </a:rPr>
              <a:t>Signed by over 25,000 people and organizations</a:t>
            </a:r>
          </a:p>
          <a:p>
            <a:pPr algn="ctr"/>
            <a:r>
              <a:rPr lang="en-US" sz="1575" b="0" dirty="0">
                <a:solidFill>
                  <a:schemeClr val="bg1"/>
                </a:solidFill>
                <a:latin typeface="Lora" pitchFamily="2" charset="0"/>
                <a:ea typeface="Roboto" pitchFamily="2" charset="0"/>
                <a:cs typeface="Calibri" pitchFamily="34" charset="0"/>
                <a:hlinkClick r:id="rId6"/>
              </a:rPr>
              <a:t>sfdora.org</a:t>
            </a:r>
            <a:r>
              <a:rPr lang="en-US" sz="1575" b="0" dirty="0">
                <a:solidFill>
                  <a:schemeClr val="bg1"/>
                </a:solidFill>
                <a:latin typeface="Lora" pitchFamily="2" charset="0"/>
                <a:ea typeface="Roboto" pitchFamily="2" charset="0"/>
                <a:cs typeface="Calibri" pitchFamily="34" charset="0"/>
              </a:rPr>
              <a:t> • @DORAssessment on most social media platforms</a:t>
            </a:r>
          </a:p>
        </p:txBody>
      </p:sp>
      <p:sp>
        <p:nvSpPr>
          <p:cNvPr id="36" name="Subtitle 2"/>
          <p:cNvSpPr txBox="1">
            <a:spLocks/>
          </p:cNvSpPr>
          <p:nvPr/>
        </p:nvSpPr>
        <p:spPr>
          <a:xfrm>
            <a:off x="3275562" y="3208721"/>
            <a:ext cx="2592878" cy="288885"/>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b">
            <a:noAutofit/>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a:defRPr sz="4000"/>
            </a:pPr>
            <a:r>
              <a:rPr lang="en-US" sz="1350" dirty="0">
                <a:latin typeface="Rutan" pitchFamily="50" charset="0"/>
                <a:cs typeface="Calibri" panose="020F0502020204030204" pitchFamily="34" charset="0"/>
              </a:rPr>
              <a:t>Supporting organizations</a:t>
            </a:r>
          </a:p>
        </p:txBody>
      </p:sp>
      <p:sp>
        <p:nvSpPr>
          <p:cNvPr id="98" name="TextBox 97">
            <a:extLst>
              <a:ext uri="{FF2B5EF4-FFF2-40B4-BE49-F238E27FC236}">
                <a16:creationId xmlns:a16="http://schemas.microsoft.com/office/drawing/2014/main" id="{2006D76D-B9CF-7159-1271-9560741C2093}"/>
              </a:ext>
            </a:extLst>
          </p:cNvPr>
          <p:cNvSpPr txBox="1"/>
          <p:nvPr/>
        </p:nvSpPr>
        <p:spPr>
          <a:xfrm>
            <a:off x="324199" y="3685015"/>
            <a:ext cx="727892" cy="2231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r"/>
            <a:r>
              <a:rPr lang="en-US" sz="1200" b="0" dirty="0">
                <a:solidFill>
                  <a:schemeClr val="bg1"/>
                </a:solidFill>
              </a:rPr>
              <a:t>Visionary</a:t>
            </a:r>
            <a:endParaRPr lang="en-US" b="0" dirty="0">
              <a:solidFill>
                <a:schemeClr val="bg1"/>
              </a:solidFill>
            </a:endParaRPr>
          </a:p>
        </p:txBody>
      </p:sp>
      <p:pic>
        <p:nvPicPr>
          <p:cNvPr id="4" name="Picture 3" descr="HHMI"/>
          <p:cNvPicPr>
            <a:picLocks noChangeAspect="1"/>
          </p:cNvPicPr>
          <p:nvPr/>
        </p:nvPicPr>
        <p:blipFill>
          <a:blip r:embed="rId7"/>
          <a:stretch>
            <a:fillRect/>
          </a:stretch>
        </p:blipFill>
        <p:spPr>
          <a:xfrm>
            <a:off x="1319479" y="3723911"/>
            <a:ext cx="432054" cy="288036"/>
          </a:xfrm>
          <a:prstGeom prst="rect">
            <a:avLst/>
          </a:prstGeom>
          <a:ln w="19050">
            <a:noFill/>
          </a:ln>
        </p:spPr>
      </p:pic>
      <p:pic>
        <p:nvPicPr>
          <p:cNvPr id="74" name="Picture 73" descr="Swiss National Science Foundation">
            <a:extLst>
              <a:ext uri="{FF2B5EF4-FFF2-40B4-BE49-F238E27FC236}">
                <a16:creationId xmlns:a16="http://schemas.microsoft.com/office/drawing/2014/main" id="{0671EC51-DF67-ED52-27B8-1BF4DBC8A1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1417" y="4225000"/>
            <a:ext cx="754380" cy="170993"/>
          </a:xfrm>
          <a:prstGeom prst="rect">
            <a:avLst/>
          </a:prstGeom>
        </p:spPr>
      </p:pic>
      <p:pic>
        <p:nvPicPr>
          <p:cNvPr id="69" name="Picture 68" descr="UK Research and Innovation">
            <a:extLst>
              <a:ext uri="{FF2B5EF4-FFF2-40B4-BE49-F238E27FC236}">
                <a16:creationId xmlns:a16="http://schemas.microsoft.com/office/drawing/2014/main" id="{F50E6136-581A-AA08-D094-6A9006AB83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8562" y="4666549"/>
            <a:ext cx="720090" cy="212315"/>
          </a:xfrm>
          <a:prstGeom prst="rect">
            <a:avLst/>
          </a:prstGeom>
          <a:ln w="19050">
            <a:noFill/>
          </a:ln>
        </p:spPr>
      </p:pic>
      <p:sp>
        <p:nvSpPr>
          <p:cNvPr id="99" name="TextBox 98">
            <a:extLst>
              <a:ext uri="{FF2B5EF4-FFF2-40B4-BE49-F238E27FC236}">
                <a16:creationId xmlns:a16="http://schemas.microsoft.com/office/drawing/2014/main" id="{D66A02B1-3136-26B2-8BD2-F6FA45CC6AC2}"/>
              </a:ext>
            </a:extLst>
          </p:cNvPr>
          <p:cNvSpPr txBox="1"/>
          <p:nvPr/>
        </p:nvSpPr>
        <p:spPr>
          <a:xfrm>
            <a:off x="2284087" y="3685013"/>
            <a:ext cx="713336" cy="223138"/>
          </a:xfrm>
          <a:prstGeom prst="rect">
            <a:avLst/>
          </a:prstGeom>
          <a:noFill/>
          <a:ln w="190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r"/>
            <a:r>
              <a:rPr lang="en-US" sz="1200" b="0" dirty="0">
                <a:solidFill>
                  <a:schemeClr val="bg1"/>
                </a:solidFill>
              </a:rPr>
              <a:t>Sustainer</a:t>
            </a:r>
          </a:p>
        </p:txBody>
      </p:sp>
      <p:pic>
        <p:nvPicPr>
          <p:cNvPr id="46" name="Picture 9" descr="ASCB">
            <a:extLst>
              <a:ext uri="{FF2B5EF4-FFF2-40B4-BE49-F238E27FC236}">
                <a16:creationId xmlns:a16="http://schemas.microsoft.com/office/drawing/2014/main" id="{5139D491-F12A-0D4F-8664-4E083EDF8746}"/>
              </a:ext>
            </a:extLst>
          </p:cNvPr>
          <p:cNvPicPr>
            <a:picLocks noChangeAspect="1"/>
          </p:cNvPicPr>
          <p:nvPr/>
        </p:nvPicPr>
        <p:blipFill>
          <a:blip r:embed="rId10"/>
          <a:srcRect/>
          <a:stretch>
            <a:fillRect/>
          </a:stretch>
        </p:blipFill>
        <p:spPr>
          <a:xfrm>
            <a:off x="3210123" y="3747628"/>
            <a:ext cx="597310" cy="246888"/>
          </a:xfrm>
          <a:prstGeom prst="rect">
            <a:avLst/>
          </a:prstGeom>
          <a:ln w="19050" cap="flat">
            <a:noFill/>
            <a:miter lim="400000"/>
          </a:ln>
          <a:effectLst/>
        </p:spPr>
      </p:pic>
      <p:pic>
        <p:nvPicPr>
          <p:cNvPr id="55" name="Picture 2" descr="The Company of Biologists">
            <a:extLst>
              <a:ext uri="{FF2B5EF4-FFF2-40B4-BE49-F238E27FC236}">
                <a16:creationId xmlns:a16="http://schemas.microsoft.com/office/drawing/2014/main" id="{9818DA34-78DE-F447-8BB4-C6F0C8A2493C}"/>
              </a:ext>
            </a:extLst>
          </p:cNvPr>
          <p:cNvPicPr>
            <a:picLocks noChangeAspect="1"/>
          </p:cNvPicPr>
          <p:nvPr/>
        </p:nvPicPr>
        <p:blipFill>
          <a:blip r:embed="rId11"/>
          <a:stretch>
            <a:fillRect/>
          </a:stretch>
        </p:blipFill>
        <p:spPr>
          <a:xfrm>
            <a:off x="3275561" y="4165294"/>
            <a:ext cx="511069" cy="288036"/>
          </a:xfrm>
          <a:prstGeom prst="rect">
            <a:avLst/>
          </a:prstGeom>
          <a:ln w="19050" cap="flat">
            <a:noFill/>
            <a:miter lim="400000"/>
          </a:ln>
          <a:effectLst/>
        </p:spPr>
      </p:pic>
      <p:pic>
        <p:nvPicPr>
          <p:cNvPr id="81" name="Picture 80" descr="Dutch Research Council (NWO)">
            <a:extLst>
              <a:ext uri="{FF2B5EF4-FFF2-40B4-BE49-F238E27FC236}">
                <a16:creationId xmlns:a16="http://schemas.microsoft.com/office/drawing/2014/main" id="{676E7EC8-C451-FA4B-1D30-B0B33C1375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15378" y="4626974"/>
            <a:ext cx="180023" cy="291465"/>
          </a:xfrm>
          <a:prstGeom prst="rect">
            <a:avLst/>
          </a:prstGeom>
          <a:ln w="19050">
            <a:noFill/>
          </a:ln>
        </p:spPr>
      </p:pic>
      <p:pic>
        <p:nvPicPr>
          <p:cNvPr id="105" name="Picture 104" descr="eLife">
            <a:extLst>
              <a:ext uri="{FF2B5EF4-FFF2-40B4-BE49-F238E27FC236}">
                <a16:creationId xmlns:a16="http://schemas.microsoft.com/office/drawing/2014/main" id="{68A60B61-D146-AF95-1C38-ADB0EB1D944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76245" y="3719587"/>
            <a:ext cx="754380" cy="296364"/>
          </a:xfrm>
          <a:prstGeom prst="rect">
            <a:avLst/>
          </a:prstGeom>
        </p:spPr>
      </p:pic>
      <p:pic>
        <p:nvPicPr>
          <p:cNvPr id="84" name="Picture 83" descr="EMBO">
            <a:extLst>
              <a:ext uri="{FF2B5EF4-FFF2-40B4-BE49-F238E27FC236}">
                <a16:creationId xmlns:a16="http://schemas.microsoft.com/office/drawing/2014/main" id="{2DC7D8C6-295F-4D49-CCA7-17092112A7C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69391" y="4154045"/>
            <a:ext cx="549793" cy="308610"/>
          </a:xfrm>
          <a:prstGeom prst="rect">
            <a:avLst/>
          </a:prstGeom>
          <a:ln w="19050">
            <a:noFill/>
          </a:ln>
        </p:spPr>
      </p:pic>
      <p:pic>
        <p:nvPicPr>
          <p:cNvPr id="86" name="Picture 85" descr="Luxembourg National Research FUnd">
            <a:extLst>
              <a:ext uri="{FF2B5EF4-FFF2-40B4-BE49-F238E27FC236}">
                <a16:creationId xmlns:a16="http://schemas.microsoft.com/office/drawing/2014/main" id="{081370A2-AB96-C9BA-54A8-87C322737D6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67097" y="4704946"/>
            <a:ext cx="754380" cy="126627"/>
          </a:xfrm>
          <a:prstGeom prst="rect">
            <a:avLst/>
          </a:prstGeom>
          <a:ln w="19050">
            <a:noFill/>
          </a:ln>
        </p:spPr>
      </p:pic>
      <p:pic>
        <p:nvPicPr>
          <p:cNvPr id="7" name="Picture 6" descr="PLOS"/>
          <p:cNvPicPr>
            <a:picLocks noChangeAspect="1"/>
          </p:cNvPicPr>
          <p:nvPr/>
        </p:nvPicPr>
        <p:blipFill>
          <a:blip r:embed="rId16"/>
          <a:stretch>
            <a:fillRect/>
          </a:stretch>
        </p:blipFill>
        <p:spPr>
          <a:xfrm>
            <a:off x="5134982" y="3690784"/>
            <a:ext cx="447283" cy="350810"/>
          </a:xfrm>
          <a:prstGeom prst="rect">
            <a:avLst/>
          </a:prstGeom>
          <a:ln w="19050">
            <a:noFill/>
          </a:ln>
        </p:spPr>
      </p:pic>
      <p:pic>
        <p:nvPicPr>
          <p:cNvPr id="76" name="Graphic 75" descr="The Research Council of Norway">
            <a:extLst>
              <a:ext uri="{FF2B5EF4-FFF2-40B4-BE49-F238E27FC236}">
                <a16:creationId xmlns:a16="http://schemas.microsoft.com/office/drawing/2014/main" id="{87BD9175-2566-AABD-7409-DB1EC967FBC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002605" y="4241915"/>
            <a:ext cx="754380" cy="137160"/>
          </a:xfrm>
          <a:prstGeom prst="rect">
            <a:avLst/>
          </a:prstGeom>
        </p:spPr>
      </p:pic>
      <p:pic>
        <p:nvPicPr>
          <p:cNvPr id="45" name="Picture 8" descr="Wellcome">
            <a:extLst>
              <a:ext uri="{FF2B5EF4-FFF2-40B4-BE49-F238E27FC236}">
                <a16:creationId xmlns:a16="http://schemas.microsoft.com/office/drawing/2014/main" id="{71F167BA-15D0-D942-8FF8-94FB8770F4BA}"/>
              </a:ext>
            </a:extLst>
          </p:cNvPr>
          <p:cNvPicPr>
            <a:picLocks noChangeAspect="1"/>
          </p:cNvPicPr>
          <p:nvPr/>
        </p:nvPicPr>
        <p:blipFill>
          <a:blip r:embed="rId19"/>
          <a:stretch>
            <a:fillRect/>
          </a:stretch>
        </p:blipFill>
        <p:spPr>
          <a:xfrm>
            <a:off x="5235777" y="4629329"/>
            <a:ext cx="288036" cy="288036"/>
          </a:xfrm>
          <a:prstGeom prst="rect">
            <a:avLst/>
          </a:prstGeom>
          <a:ln w="19050" cap="flat">
            <a:noFill/>
            <a:miter lim="400000"/>
          </a:ln>
          <a:effectLst/>
        </p:spPr>
      </p:pic>
      <p:sp>
        <p:nvSpPr>
          <p:cNvPr id="100" name="TextBox 99">
            <a:extLst>
              <a:ext uri="{FF2B5EF4-FFF2-40B4-BE49-F238E27FC236}">
                <a16:creationId xmlns:a16="http://schemas.microsoft.com/office/drawing/2014/main" id="{27DE4381-5189-8BDC-534D-FF8CDB805DF6}"/>
              </a:ext>
            </a:extLst>
          </p:cNvPr>
          <p:cNvSpPr txBox="1"/>
          <p:nvPr/>
        </p:nvSpPr>
        <p:spPr>
          <a:xfrm>
            <a:off x="6087002" y="3685013"/>
            <a:ext cx="902490" cy="2231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r"/>
            <a:r>
              <a:rPr lang="en-US" sz="1200" b="0" dirty="0">
                <a:solidFill>
                  <a:schemeClr val="bg1"/>
                </a:solidFill>
              </a:rPr>
              <a:t>Contributor</a:t>
            </a:r>
          </a:p>
        </p:txBody>
      </p:sp>
      <p:pic>
        <p:nvPicPr>
          <p:cNvPr id="48" name="Picture 11" descr="Cancer Research UK">
            <a:extLst>
              <a:ext uri="{FF2B5EF4-FFF2-40B4-BE49-F238E27FC236}">
                <a16:creationId xmlns:a16="http://schemas.microsoft.com/office/drawing/2014/main" id="{A5FF9B9A-38A0-7D49-B80C-5AFE915B928E}"/>
              </a:ext>
            </a:extLst>
          </p:cNvPr>
          <p:cNvPicPr>
            <a:picLocks noChangeAspect="1"/>
          </p:cNvPicPr>
          <p:nvPr/>
        </p:nvPicPr>
        <p:blipFill>
          <a:blip r:embed="rId20"/>
          <a:stretch>
            <a:fillRect/>
          </a:stretch>
        </p:blipFill>
        <p:spPr>
          <a:xfrm>
            <a:off x="7155788" y="3719460"/>
            <a:ext cx="711200" cy="288036"/>
          </a:xfrm>
          <a:prstGeom prst="rect">
            <a:avLst/>
          </a:prstGeom>
          <a:ln w="12700" cap="flat">
            <a:noFill/>
            <a:miter lim="400000"/>
          </a:ln>
          <a:effectLst/>
        </p:spPr>
      </p:pic>
      <p:pic>
        <p:nvPicPr>
          <p:cNvPr id="53" name="Picture 7" descr="F1000 Research">
            <a:extLst>
              <a:ext uri="{FF2B5EF4-FFF2-40B4-BE49-F238E27FC236}">
                <a16:creationId xmlns:a16="http://schemas.microsoft.com/office/drawing/2014/main" id="{A65D2D93-BF89-CE4D-BCD6-27FCEE63298E}"/>
              </a:ext>
            </a:extLst>
          </p:cNvPr>
          <p:cNvPicPr>
            <a:picLocks noChangeAspect="1"/>
          </p:cNvPicPr>
          <p:nvPr/>
        </p:nvPicPr>
        <p:blipFill>
          <a:blip r:embed="rId21"/>
          <a:srcRect t="39354" b="35298"/>
          <a:stretch>
            <a:fillRect/>
          </a:stretch>
        </p:blipFill>
        <p:spPr>
          <a:xfrm>
            <a:off x="7106077" y="4224662"/>
            <a:ext cx="779219" cy="197511"/>
          </a:xfrm>
          <a:prstGeom prst="rect">
            <a:avLst/>
          </a:prstGeom>
          <a:ln w="19050" cap="flat">
            <a:noFill/>
            <a:miter lim="400000"/>
          </a:ln>
          <a:effectLst/>
        </p:spPr>
      </p:pic>
      <p:pic>
        <p:nvPicPr>
          <p:cNvPr id="88" name="Picture 87" descr="Hindawi">
            <a:extLst>
              <a:ext uri="{FF2B5EF4-FFF2-40B4-BE49-F238E27FC236}">
                <a16:creationId xmlns:a16="http://schemas.microsoft.com/office/drawing/2014/main" id="{0C61CE92-DFA1-D84A-3263-FB8E7105B55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150586" y="4661976"/>
            <a:ext cx="696516" cy="221456"/>
          </a:xfrm>
          <a:prstGeom prst="rect">
            <a:avLst/>
          </a:prstGeom>
        </p:spPr>
      </p:pic>
      <p:pic>
        <p:nvPicPr>
          <p:cNvPr id="54" name="Picture 53" descr="Iowa State University - University Library"/>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34746" y="3792138"/>
            <a:ext cx="777240" cy="140192"/>
          </a:xfrm>
          <a:prstGeom prst="rect">
            <a:avLst/>
          </a:prstGeom>
        </p:spPr>
      </p:pic>
      <p:pic>
        <p:nvPicPr>
          <p:cNvPr id="1030" name="Picture 6" descr="Science Foundation Ireland">
            <a:extLst>
              <a:ext uri="{FF2B5EF4-FFF2-40B4-BE49-F238E27FC236}">
                <a16:creationId xmlns:a16="http://schemas.microsoft.com/office/drawing/2014/main" id="{BA641B08-EB46-74CC-42D7-F63E6054D65A}"/>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085649" y="4156190"/>
            <a:ext cx="675434" cy="3086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iversity of Calgary">
            <a:extLst>
              <a:ext uri="{FF2B5EF4-FFF2-40B4-BE49-F238E27FC236}">
                <a16:creationId xmlns:a16="http://schemas.microsoft.com/office/drawing/2014/main" id="{B8650E8C-4F94-97BB-A6F5-7B3B507B4407}"/>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137579" y="4618399"/>
            <a:ext cx="571574" cy="30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0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66E3-862F-3446-B366-969FE54B3ED5}"/>
              </a:ext>
            </a:extLst>
          </p:cNvPr>
          <p:cNvSpPr>
            <a:spLocks noGrp="1"/>
          </p:cNvSpPr>
          <p:nvPr>
            <p:ph type="title"/>
          </p:nvPr>
        </p:nvSpPr>
        <p:spPr/>
        <p:txBody>
          <a:bodyPr/>
          <a:lstStyle/>
          <a:p>
            <a:r>
              <a:rPr lang="en-US" dirty="0">
                <a:latin typeface="Rutan" pitchFamily="50" charset="0"/>
              </a:rPr>
              <a:t>Why DORA exists</a:t>
            </a:r>
          </a:p>
        </p:txBody>
      </p:sp>
      <p:sp>
        <p:nvSpPr>
          <p:cNvPr id="3" name="Content Placeholder 2">
            <a:extLst>
              <a:ext uri="{FF2B5EF4-FFF2-40B4-BE49-F238E27FC236}">
                <a16:creationId xmlns:a16="http://schemas.microsoft.com/office/drawing/2014/main" id="{F2F339A3-E141-818E-A5F1-7580C038B69C}"/>
              </a:ext>
            </a:extLst>
          </p:cNvPr>
          <p:cNvSpPr>
            <a:spLocks noGrp="1"/>
          </p:cNvSpPr>
          <p:nvPr>
            <p:ph idx="1"/>
          </p:nvPr>
        </p:nvSpPr>
        <p:spPr/>
        <p:txBody>
          <a:bodyPr/>
          <a:lstStyle/>
          <a:p>
            <a:pPr>
              <a:lnSpc>
                <a:spcPct val="150000"/>
              </a:lnSpc>
            </a:pPr>
            <a:r>
              <a:rPr lang="en-US" dirty="0"/>
              <a:t>Research needs to be assessed and people want to use quantitative evidence to do so</a:t>
            </a:r>
          </a:p>
          <a:p>
            <a:pPr>
              <a:lnSpc>
                <a:spcPct val="150000"/>
              </a:lnSpc>
            </a:pPr>
            <a:r>
              <a:rPr lang="en-US" dirty="0"/>
              <a:t>But many measures now used are flawed or inappropriate</a:t>
            </a:r>
          </a:p>
          <a:p>
            <a:pPr>
              <a:lnSpc>
                <a:spcPct val="150000"/>
              </a:lnSpc>
            </a:pPr>
            <a:r>
              <a:rPr lang="en-US" dirty="0"/>
              <a:t>DORA fosters better ways to assess research</a:t>
            </a:r>
          </a:p>
        </p:txBody>
      </p:sp>
    </p:spTree>
    <p:extLst>
      <p:ext uri="{BB962C8B-B14F-4D97-AF65-F5344CB8AC3E}">
        <p14:creationId xmlns:p14="http://schemas.microsoft.com/office/powerpoint/2010/main" val="312078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E4677-565E-ADA9-780B-8FE920DECE0C}"/>
              </a:ext>
            </a:extLst>
          </p:cNvPr>
          <p:cNvSpPr>
            <a:spLocks noGrp="1"/>
          </p:cNvSpPr>
          <p:nvPr>
            <p:ph type="title"/>
          </p:nvPr>
        </p:nvSpPr>
        <p:spPr/>
        <p:txBody>
          <a:bodyPr>
            <a:normAutofit fontScale="90000"/>
          </a:bodyPr>
          <a:lstStyle/>
          <a:p>
            <a:r>
              <a:rPr lang="en-GB" dirty="0">
                <a:latin typeface="Rutan" pitchFamily="50" charset="0"/>
              </a:rPr>
              <a:t>Better assessment improves research</a:t>
            </a:r>
            <a:endParaRPr lang="en-US" dirty="0">
              <a:latin typeface="Rutan" pitchFamily="50" charset="0"/>
            </a:endParaRPr>
          </a:p>
        </p:txBody>
      </p:sp>
      <p:sp>
        <p:nvSpPr>
          <p:cNvPr id="3" name="Text Placeholder 2">
            <a:extLst>
              <a:ext uri="{FF2B5EF4-FFF2-40B4-BE49-F238E27FC236}">
                <a16:creationId xmlns:a16="http://schemas.microsoft.com/office/drawing/2014/main" id="{AF1FF323-6BDB-6B82-5F45-2BACF12F4E26}"/>
              </a:ext>
            </a:extLst>
          </p:cNvPr>
          <p:cNvSpPr>
            <a:spLocks noGrp="1"/>
          </p:cNvSpPr>
          <p:nvPr>
            <p:ph idx="1"/>
          </p:nvPr>
        </p:nvSpPr>
        <p:spPr/>
        <p:txBody>
          <a:bodyPr/>
          <a:lstStyle/>
          <a:p>
            <a:r>
              <a:rPr lang="en-US" dirty="0">
                <a:latin typeface="Lora" pitchFamily="2" charset="0"/>
              </a:rPr>
              <a:t>A wider range of scholarly products are valued</a:t>
            </a:r>
          </a:p>
          <a:p>
            <a:pPr lvl="1"/>
            <a:r>
              <a:rPr lang="en-US" dirty="0">
                <a:latin typeface="Lora" pitchFamily="2" charset="0"/>
              </a:rPr>
              <a:t>Datasets, protocols, software, preprints, policy, training, and policy can be assessed in addition to peer reviewed journal articles</a:t>
            </a:r>
          </a:p>
          <a:p>
            <a:r>
              <a:rPr lang="en-US" dirty="0">
                <a:latin typeface="Lora" pitchFamily="2" charset="0"/>
              </a:rPr>
              <a:t>Focuses on the merits of specific individual works</a:t>
            </a:r>
            <a:endParaRPr lang="en-US" dirty="0"/>
          </a:p>
          <a:p>
            <a:pPr lvl="1"/>
            <a:r>
              <a:rPr lang="en-US" dirty="0">
                <a:latin typeface="Lora" pitchFamily="2" charset="0"/>
              </a:rPr>
              <a:t>Reduces reliance on highly selective journals</a:t>
            </a:r>
          </a:p>
          <a:p>
            <a:pPr lvl="1"/>
            <a:r>
              <a:rPr lang="en-US" dirty="0">
                <a:latin typeface="Lora" pitchFamily="2" charset="0"/>
              </a:rPr>
              <a:t>Promotes reproducibility and Open Science</a:t>
            </a:r>
          </a:p>
        </p:txBody>
      </p:sp>
      <p:sp>
        <p:nvSpPr>
          <p:cNvPr id="6" name="Rectangle 5">
            <a:extLst>
              <a:ext uri="{FF2B5EF4-FFF2-40B4-BE49-F238E27FC236}">
                <a16:creationId xmlns:a16="http://schemas.microsoft.com/office/drawing/2014/main" id="{F56BF77A-9234-94B6-A796-A8F3510123DA}"/>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335951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E08A9-0DA1-8945-6592-0FA467CB58CE}"/>
              </a:ext>
            </a:extLst>
          </p:cNvPr>
          <p:cNvSpPr>
            <a:spLocks noGrp="1"/>
          </p:cNvSpPr>
          <p:nvPr>
            <p:ph type="title"/>
          </p:nvPr>
        </p:nvSpPr>
        <p:spPr/>
        <p:txBody>
          <a:bodyPr/>
          <a:lstStyle/>
          <a:p>
            <a:r>
              <a:rPr lang="en-US" dirty="0">
                <a:latin typeface="Rutan" pitchFamily="50" charset="0"/>
              </a:rPr>
              <a:t>DORA’s vision</a:t>
            </a:r>
          </a:p>
        </p:txBody>
      </p:sp>
      <p:sp>
        <p:nvSpPr>
          <p:cNvPr id="3" name="Text Placeholder 2">
            <a:extLst>
              <a:ext uri="{FF2B5EF4-FFF2-40B4-BE49-F238E27FC236}">
                <a16:creationId xmlns:a16="http://schemas.microsoft.com/office/drawing/2014/main" id="{615E0F47-6929-94D1-2A9C-5EED31F20B55}"/>
              </a:ext>
            </a:extLst>
          </p:cNvPr>
          <p:cNvSpPr>
            <a:spLocks noGrp="1"/>
          </p:cNvSpPr>
          <p:nvPr>
            <p:ph idx="1"/>
          </p:nvPr>
        </p:nvSpPr>
        <p:spPr/>
        <p:txBody>
          <a:bodyPr>
            <a:normAutofit fontScale="92500" lnSpcReduction="20000"/>
          </a:bodyPr>
          <a:lstStyle/>
          <a:p>
            <a:r>
              <a:rPr lang="en-US" dirty="0"/>
              <a:t>Advance practical and robust approaches to improve how research globally and across all scholarly disciplines</a:t>
            </a:r>
          </a:p>
          <a:p>
            <a:r>
              <a:rPr lang="en-US" dirty="0"/>
              <a:t>DORA provides recommendations to stimulate positive action by: </a:t>
            </a:r>
          </a:p>
          <a:p>
            <a:pPr lvl="1"/>
            <a:r>
              <a:rPr lang="en-US" dirty="0"/>
              <a:t>Funders</a:t>
            </a:r>
          </a:p>
          <a:p>
            <a:pPr lvl="1"/>
            <a:r>
              <a:rPr lang="en-US" dirty="0"/>
              <a:t>Research institutions</a:t>
            </a:r>
          </a:p>
          <a:p>
            <a:pPr lvl="1"/>
            <a:r>
              <a:rPr lang="en-US" dirty="0"/>
              <a:t>Publishers</a:t>
            </a:r>
          </a:p>
          <a:p>
            <a:pPr lvl="1"/>
            <a:r>
              <a:rPr lang="en-US" dirty="0"/>
              <a:t>Metrics providers</a:t>
            </a:r>
          </a:p>
          <a:p>
            <a:pPr lvl="1"/>
            <a:r>
              <a:rPr lang="en-US" dirty="0"/>
              <a:t>Researchers</a:t>
            </a:r>
          </a:p>
        </p:txBody>
      </p:sp>
      <p:sp>
        <p:nvSpPr>
          <p:cNvPr id="6" name="Rectangle 5">
            <a:extLst>
              <a:ext uri="{FF2B5EF4-FFF2-40B4-BE49-F238E27FC236}">
                <a16:creationId xmlns:a16="http://schemas.microsoft.com/office/drawing/2014/main" id="{64A85155-1F62-278B-96B4-0A1FAA403623}"/>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3903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89956-5537-BDEB-97C6-B87AD7581E51}"/>
              </a:ext>
            </a:extLst>
          </p:cNvPr>
          <p:cNvSpPr>
            <a:spLocks noGrp="1"/>
          </p:cNvSpPr>
          <p:nvPr>
            <p:ph type="title"/>
          </p:nvPr>
        </p:nvSpPr>
        <p:spPr/>
        <p:txBody>
          <a:bodyPr/>
          <a:lstStyle/>
          <a:p>
            <a:r>
              <a:rPr lang="en-US" dirty="0">
                <a:latin typeface="Rutan" pitchFamily="50" charset="0"/>
              </a:rPr>
              <a:t>Institutional change</a:t>
            </a:r>
          </a:p>
        </p:txBody>
      </p:sp>
      <p:sp>
        <p:nvSpPr>
          <p:cNvPr id="6" name="Content Placeholder 5">
            <a:extLst>
              <a:ext uri="{FF2B5EF4-FFF2-40B4-BE49-F238E27FC236}">
                <a16:creationId xmlns:a16="http://schemas.microsoft.com/office/drawing/2014/main" id="{19B0FAB8-EF6C-0021-58D0-874423468FBA}"/>
              </a:ext>
            </a:extLst>
          </p:cNvPr>
          <p:cNvSpPr>
            <a:spLocks noGrp="1"/>
          </p:cNvSpPr>
          <p:nvPr>
            <p:ph idx="1"/>
          </p:nvPr>
        </p:nvSpPr>
        <p:spPr/>
        <p:txBody>
          <a:bodyPr>
            <a:normAutofit/>
          </a:bodyPr>
          <a:lstStyle/>
          <a:p>
            <a:r>
              <a:rPr lang="en-US" dirty="0"/>
              <a:t>“University of Calgary has signed up to DORA and I’m seeing </a:t>
            </a:r>
            <a:r>
              <a:rPr lang="en-US" b="1" dirty="0">
                <a:solidFill>
                  <a:srgbClr val="FCB711"/>
                </a:solidFill>
              </a:rPr>
              <a:t>immediate &amp; positive</a:t>
            </a:r>
            <a:r>
              <a:rPr lang="en-US" dirty="0"/>
              <a:t> changes. Our academic performance review has moved away from simply publication counting.”</a:t>
            </a:r>
          </a:p>
          <a:p>
            <a:pPr algn="r"/>
            <a:r>
              <a:rPr lang="en-US" dirty="0"/>
              <a:t>James </a:t>
            </a:r>
            <a:r>
              <a:rPr lang="en-US" dirty="0" err="1"/>
              <a:t>Wasmuth</a:t>
            </a:r>
            <a:r>
              <a:rPr lang="en-US" dirty="0"/>
              <a:t>, 13 July 2023</a:t>
            </a:r>
          </a:p>
        </p:txBody>
      </p:sp>
      <p:pic>
        <p:nvPicPr>
          <p:cNvPr id="1026" name="Picture 2" descr="Twitter profile picture of James Wasmuth.">
            <a:extLst>
              <a:ext uri="{FF2B5EF4-FFF2-40B4-BE49-F238E27FC236}">
                <a16:creationId xmlns:a16="http://schemas.microsoft.com/office/drawing/2014/main" id="{06FFFA5A-4BD7-9782-242B-A7406A739F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0950" y="3619697"/>
            <a:ext cx="914400" cy="914400"/>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BBFB177-BBAE-4705-5C03-5C8E4D1BC3EB}"/>
              </a:ext>
            </a:extLst>
          </p:cNvPr>
          <p:cNvSpPr txBox="1"/>
          <p:nvPr/>
        </p:nvSpPr>
        <p:spPr>
          <a:xfrm>
            <a:off x="4572000" y="4928056"/>
            <a:ext cx="4592972" cy="215444"/>
          </a:xfrm>
          <a:prstGeom prst="rect">
            <a:avLst/>
          </a:prstGeom>
          <a:noFill/>
        </p:spPr>
        <p:txBody>
          <a:bodyPr wrap="square">
            <a:spAutoFit/>
          </a:bodyPr>
          <a:lstStyle/>
          <a:p>
            <a:pPr algn="r"/>
            <a:r>
              <a:rPr lang="en-US" sz="800" dirty="0">
                <a:solidFill>
                  <a:schemeClr val="bg1"/>
                </a:solidFill>
                <a:hlinkClick r:id="rId3"/>
              </a:rPr>
              <a:t>https://twitter.com/jdwasmuth/status/1679510361719058432</a:t>
            </a:r>
            <a:r>
              <a:rPr lang="en-US" sz="800" dirty="0">
                <a:solidFill>
                  <a:schemeClr val="bg1"/>
                </a:solidFill>
              </a:rPr>
              <a:t> </a:t>
            </a:r>
          </a:p>
        </p:txBody>
      </p:sp>
    </p:spTree>
    <p:extLst>
      <p:ext uri="{BB962C8B-B14F-4D97-AF65-F5344CB8AC3E}">
        <p14:creationId xmlns:p14="http://schemas.microsoft.com/office/powerpoint/2010/main" val="312323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71270-4656-7779-F453-0F88FFE59A48}"/>
              </a:ext>
            </a:extLst>
          </p:cNvPr>
          <p:cNvSpPr>
            <a:spLocks noGrp="1"/>
          </p:cNvSpPr>
          <p:nvPr>
            <p:ph type="title"/>
          </p:nvPr>
        </p:nvSpPr>
        <p:spPr/>
        <p:txBody>
          <a:bodyPr>
            <a:normAutofit/>
          </a:bodyPr>
          <a:lstStyle/>
          <a:p>
            <a:r>
              <a:rPr lang="en-US" dirty="0">
                <a:latin typeface="Rutan" pitchFamily="50" charset="0"/>
              </a:rPr>
              <a:t>Change from funders: </a:t>
            </a:r>
            <a:r>
              <a:rPr lang="en-US" dirty="0" err="1">
                <a:latin typeface="Rutan" pitchFamily="50" charset="0"/>
              </a:rPr>
              <a:t>Wellcome</a:t>
            </a:r>
            <a:endParaRPr lang="en-US" dirty="0">
              <a:latin typeface="Rutan" pitchFamily="50" charset="0"/>
            </a:endParaRPr>
          </a:p>
        </p:txBody>
      </p:sp>
      <p:sp>
        <p:nvSpPr>
          <p:cNvPr id="13" name="Text Placeholder 12">
            <a:extLst>
              <a:ext uri="{FF2B5EF4-FFF2-40B4-BE49-F238E27FC236}">
                <a16:creationId xmlns:a16="http://schemas.microsoft.com/office/drawing/2014/main" id="{4E1FF3A4-03AE-328C-6E7B-159F69829A4B}"/>
              </a:ext>
            </a:extLst>
          </p:cNvPr>
          <p:cNvSpPr>
            <a:spLocks noGrp="1"/>
          </p:cNvSpPr>
          <p:nvPr>
            <p:ph sz="half" idx="1"/>
          </p:nvPr>
        </p:nvSpPr>
        <p:spPr/>
        <p:txBody>
          <a:bodyPr>
            <a:normAutofit fontScale="85000" lnSpcReduction="20000"/>
          </a:bodyPr>
          <a:lstStyle/>
          <a:p>
            <a:r>
              <a:rPr lang="en-US" sz="2400" dirty="0"/>
              <a:t>Grant application includes: </a:t>
            </a:r>
          </a:p>
          <a:p>
            <a:pPr lvl="1"/>
            <a:r>
              <a:rPr lang="en-US" sz="1900" dirty="0"/>
              <a:t>List of research outputs </a:t>
            </a:r>
          </a:p>
          <a:p>
            <a:pPr lvl="1"/>
            <a:r>
              <a:rPr lang="en-US" sz="1900" dirty="0"/>
              <a:t>Contributions to mentorship</a:t>
            </a:r>
          </a:p>
          <a:p>
            <a:pPr lvl="1"/>
            <a:r>
              <a:rPr lang="en-US" sz="1900" dirty="0"/>
              <a:t>Output sharing plan to advance potential health benefits</a:t>
            </a:r>
          </a:p>
          <a:p>
            <a:pPr lvl="1"/>
            <a:r>
              <a:rPr lang="en-US" sz="1900" dirty="0"/>
              <a:t>Plans for public engagement</a:t>
            </a:r>
          </a:p>
          <a:p>
            <a:r>
              <a:rPr lang="en-US" sz="2500" dirty="0"/>
              <a:t>Guidance provided to advisory panel members</a:t>
            </a:r>
          </a:p>
        </p:txBody>
      </p:sp>
      <p:pic>
        <p:nvPicPr>
          <p:cNvPr id="12" name="Picture Placeholder 6" descr="Screenshot of online article, &quot;How we judge research outputs when making funding decisions.&quot;">
            <a:extLst>
              <a:ext uri="{FF2B5EF4-FFF2-40B4-BE49-F238E27FC236}">
                <a16:creationId xmlns:a16="http://schemas.microsoft.com/office/drawing/2014/main" id="{91C41985-E1B8-BE1D-FC46-8A816EDC5CCC}"/>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tretch/>
        </p:blipFill>
        <p:spPr bwMode="auto">
          <a:xfrm>
            <a:off x="4629150" y="1919462"/>
            <a:ext cx="3886200" cy="21634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AC176742-0254-C26B-23A4-D443AA7B146E}"/>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
        <p:nvSpPr>
          <p:cNvPr id="2" name="TextBox 1">
            <a:extLst>
              <a:ext uri="{FF2B5EF4-FFF2-40B4-BE49-F238E27FC236}">
                <a16:creationId xmlns:a16="http://schemas.microsoft.com/office/drawing/2014/main" id="{FFE3CB54-7035-AA43-9865-2CEFEC8EF598}"/>
              </a:ext>
            </a:extLst>
          </p:cNvPr>
          <p:cNvSpPr txBox="1"/>
          <p:nvPr/>
        </p:nvSpPr>
        <p:spPr>
          <a:xfrm>
            <a:off x="4629150" y="4092421"/>
            <a:ext cx="3886200" cy="338554"/>
          </a:xfrm>
          <a:prstGeom prst="rect">
            <a:avLst/>
          </a:prstGeom>
          <a:noFill/>
        </p:spPr>
        <p:txBody>
          <a:bodyPr wrap="square">
            <a:spAutoFit/>
          </a:bodyPr>
          <a:lstStyle/>
          <a:p>
            <a:pPr algn="r"/>
            <a:r>
              <a:rPr lang="en-US" sz="800" dirty="0">
                <a:hlinkClick r:id="rId3"/>
              </a:rPr>
              <a:t>https://wellcome.org/news/how-we-judge-research-outputs-when-making-funding-decisions</a:t>
            </a:r>
            <a:r>
              <a:rPr lang="en-US" sz="800" dirty="0"/>
              <a:t> </a:t>
            </a:r>
          </a:p>
        </p:txBody>
      </p:sp>
    </p:spTree>
    <p:extLst>
      <p:ext uri="{BB962C8B-B14F-4D97-AF65-F5344CB8AC3E}">
        <p14:creationId xmlns:p14="http://schemas.microsoft.com/office/powerpoint/2010/main" val="52358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5E88-56A6-E2AE-BB68-13187C1E5AAA}"/>
              </a:ext>
            </a:extLst>
          </p:cNvPr>
          <p:cNvSpPr>
            <a:spLocks noGrp="1"/>
          </p:cNvSpPr>
          <p:nvPr>
            <p:ph type="title"/>
          </p:nvPr>
        </p:nvSpPr>
        <p:spPr/>
        <p:txBody>
          <a:bodyPr/>
          <a:lstStyle/>
          <a:p>
            <a:r>
              <a:rPr lang="en-US" dirty="0">
                <a:latin typeface="Rutan" pitchFamily="50" charset="0"/>
              </a:rPr>
              <a:t>Change from publishers</a:t>
            </a:r>
          </a:p>
        </p:txBody>
      </p:sp>
      <p:sp>
        <p:nvSpPr>
          <p:cNvPr id="3" name="Text Placeholder 2">
            <a:extLst>
              <a:ext uri="{FF2B5EF4-FFF2-40B4-BE49-F238E27FC236}">
                <a16:creationId xmlns:a16="http://schemas.microsoft.com/office/drawing/2014/main" id="{FBB44B7D-31FD-63A8-B945-70370E305A71}"/>
              </a:ext>
            </a:extLst>
          </p:cNvPr>
          <p:cNvSpPr>
            <a:spLocks noGrp="1"/>
          </p:cNvSpPr>
          <p:nvPr>
            <p:ph idx="1"/>
          </p:nvPr>
        </p:nvSpPr>
        <p:spPr/>
        <p:txBody>
          <a:bodyPr>
            <a:normAutofit fontScale="92500" lnSpcReduction="10000"/>
          </a:bodyPr>
          <a:lstStyle/>
          <a:p>
            <a:r>
              <a:rPr lang="en-US" dirty="0"/>
              <a:t>PLOS </a:t>
            </a:r>
            <a:r>
              <a:rPr lang="en-US" dirty="0">
                <a:hlinkClick r:id="rId2"/>
              </a:rPr>
              <a:t>describes</a:t>
            </a:r>
            <a:r>
              <a:rPr lang="en-US" dirty="0"/>
              <a:t> how its journals comply with DORA recommendations</a:t>
            </a:r>
          </a:p>
          <a:p>
            <a:r>
              <a:rPr lang="en-US" dirty="0"/>
              <a:t>EMBO Press acknowledges DORA signature; shows citation distributions for its journals; presents all available metrics side-by-side and rounded to single digits</a:t>
            </a:r>
          </a:p>
          <a:p>
            <a:r>
              <a:rPr lang="en-US" i="1" dirty="0"/>
              <a:t>Development</a:t>
            </a:r>
            <a:r>
              <a:rPr lang="en-US" dirty="0"/>
              <a:t> (Company of Biologists) uses multiple metrics of journal performance</a:t>
            </a:r>
          </a:p>
        </p:txBody>
      </p:sp>
      <p:sp>
        <p:nvSpPr>
          <p:cNvPr id="4" name="Rectangle 3">
            <a:extLst>
              <a:ext uri="{FF2B5EF4-FFF2-40B4-BE49-F238E27FC236}">
                <a16:creationId xmlns:a16="http://schemas.microsoft.com/office/drawing/2014/main" id="{CC44922F-F40C-3B38-56DF-77EB5F0B63EA}"/>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191730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DBF5-B81F-1789-3ED3-F31FDBECE3AC}"/>
              </a:ext>
            </a:extLst>
          </p:cNvPr>
          <p:cNvSpPr>
            <a:spLocks noGrp="1"/>
          </p:cNvSpPr>
          <p:nvPr>
            <p:ph type="title"/>
          </p:nvPr>
        </p:nvSpPr>
        <p:spPr/>
        <p:txBody>
          <a:bodyPr/>
          <a:lstStyle/>
          <a:p>
            <a:r>
              <a:rPr lang="en-US" dirty="0">
                <a:latin typeface="Rutan" pitchFamily="50" charset="0"/>
              </a:rPr>
              <a:t>What you can do</a:t>
            </a:r>
          </a:p>
        </p:txBody>
      </p:sp>
      <p:sp>
        <p:nvSpPr>
          <p:cNvPr id="3" name="Text Placeholder 2">
            <a:extLst>
              <a:ext uri="{FF2B5EF4-FFF2-40B4-BE49-F238E27FC236}">
                <a16:creationId xmlns:a16="http://schemas.microsoft.com/office/drawing/2014/main" id="{F7438189-9C91-1F81-3EA1-CF70CEF9D547}"/>
              </a:ext>
            </a:extLst>
          </p:cNvPr>
          <p:cNvSpPr>
            <a:spLocks noGrp="1"/>
          </p:cNvSpPr>
          <p:nvPr>
            <p:ph sz="half" idx="1"/>
          </p:nvPr>
        </p:nvSpPr>
        <p:spPr/>
        <p:txBody>
          <a:bodyPr>
            <a:normAutofit fontScale="70000" lnSpcReduction="20000"/>
          </a:bodyPr>
          <a:lstStyle/>
          <a:p>
            <a:pPr>
              <a:lnSpc>
                <a:spcPct val="170000"/>
              </a:lnSpc>
              <a:spcBef>
                <a:spcPts val="1200"/>
              </a:spcBef>
            </a:pPr>
            <a:r>
              <a:rPr lang="en-US" dirty="0"/>
              <a:t>Sign DORA! (</a:t>
            </a:r>
            <a:r>
              <a:rPr lang="en-US" dirty="0">
                <a:hlinkClick r:id="rId2"/>
              </a:rPr>
              <a:t>sfdora.org/sign</a:t>
            </a:r>
            <a:r>
              <a:rPr lang="en-US" dirty="0"/>
              <a:t>)</a:t>
            </a:r>
          </a:p>
          <a:p>
            <a:pPr>
              <a:lnSpc>
                <a:spcPct val="170000"/>
              </a:lnSpc>
              <a:spcBef>
                <a:spcPts val="1200"/>
              </a:spcBef>
            </a:pPr>
            <a:r>
              <a:rPr lang="en-US" dirty="0"/>
              <a:t>Ask your institution to review assessment and sign DORA</a:t>
            </a:r>
          </a:p>
          <a:p>
            <a:pPr>
              <a:lnSpc>
                <a:spcPct val="170000"/>
              </a:lnSpc>
              <a:spcBef>
                <a:spcPts val="1200"/>
              </a:spcBef>
            </a:pPr>
            <a:r>
              <a:rPr lang="en-US" dirty="0"/>
              <a:t>Use our collection of good practices to implement change</a:t>
            </a:r>
          </a:p>
          <a:p>
            <a:pPr>
              <a:lnSpc>
                <a:spcPct val="170000"/>
              </a:lnSpc>
              <a:spcBef>
                <a:spcPts val="1200"/>
              </a:spcBef>
            </a:pPr>
            <a:r>
              <a:rPr lang="en-US" dirty="0"/>
              <a:t>Tell us how you improved assessment so we can tell others (</a:t>
            </a:r>
            <a:r>
              <a:rPr lang="en-US" dirty="0">
                <a:hlinkClick r:id="rId3"/>
              </a:rPr>
              <a:t>sfdora.org/contact</a:t>
            </a:r>
            <a:r>
              <a:rPr lang="en-US" dirty="0"/>
              <a:t>)</a:t>
            </a:r>
          </a:p>
        </p:txBody>
      </p:sp>
      <p:pic>
        <p:nvPicPr>
          <p:cNvPr id="6" name="Picture Placeholder 5" descr="QR code leading to DORA signing page at http://sfdora.org/sign">
            <a:extLst>
              <a:ext uri="{FF2B5EF4-FFF2-40B4-BE49-F238E27FC236}">
                <a16:creationId xmlns:a16="http://schemas.microsoft.com/office/drawing/2014/main" id="{EC1B2B53-5AE1-7D81-E4B6-BD5DE246C968}"/>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tretch/>
        </p:blipFill>
        <p:spPr>
          <a:xfrm>
            <a:off x="5314374" y="1370013"/>
            <a:ext cx="2515752" cy="3262312"/>
          </a:xfrm>
        </p:spPr>
      </p:pic>
      <p:sp>
        <p:nvSpPr>
          <p:cNvPr id="7" name="Rectangle 6">
            <a:extLst>
              <a:ext uri="{FF2B5EF4-FFF2-40B4-BE49-F238E27FC236}">
                <a16:creationId xmlns:a16="http://schemas.microsoft.com/office/drawing/2014/main" id="{5D7172AD-39E7-65D5-EF37-3128AC536D06}"/>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1355934840"/>
      </p:ext>
    </p:extLst>
  </p:cSld>
  <p:clrMapOvr>
    <a:masterClrMapping/>
  </p:clrMapOvr>
</p:sld>
</file>

<file path=ppt/theme/theme1.xml><?xml version="1.0" encoding="utf-8"?>
<a:theme xmlns:a="http://schemas.openxmlformats.org/drawingml/2006/main" name="DORA Theme">
  <a:themeElements>
    <a:clrScheme name="DORA">
      <a:dk1>
        <a:sysClr val="windowText" lastClr="000000"/>
      </a:dk1>
      <a:lt1>
        <a:sysClr val="window" lastClr="FFFFFF"/>
      </a:lt1>
      <a:dk2>
        <a:srgbClr val="44546A"/>
      </a:dk2>
      <a:lt2>
        <a:srgbClr val="E7E6E6"/>
      </a:lt2>
      <a:accent1>
        <a:srgbClr val="FCB711"/>
      </a:accent1>
      <a:accent2>
        <a:srgbClr val="ED7D31"/>
      </a:accent2>
      <a:accent3>
        <a:srgbClr val="A5A5A5"/>
      </a:accent3>
      <a:accent4>
        <a:srgbClr val="FFC000"/>
      </a:accent4>
      <a:accent5>
        <a:srgbClr val="5B9BD5"/>
      </a:accent5>
      <a:accent6>
        <a:srgbClr val="70AD47"/>
      </a:accent6>
      <a:hlink>
        <a:srgbClr val="FCB711"/>
      </a:hlink>
      <a:folHlink>
        <a:srgbClr val="A5A5A5"/>
      </a:folHlink>
    </a:clrScheme>
    <a:fontScheme name="DORA">
      <a:majorFont>
        <a:latin typeface="RutanTrial"/>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A Theme" id="{7551DED0-B164-4769-BE71-E62A04183BB3}" vid="{3046932A-8F4A-415B-9202-8186BFAEF8D5}"/>
    </a:ext>
  </a:ext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DORA Theme</Template>
  <TotalTime>8520</TotalTime>
  <Words>541</Words>
  <Application>Microsoft Office PowerPoint</Application>
  <PresentationFormat>On-screen Show (16:9)</PresentationFormat>
  <Paragraphs>50</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Rutan</vt:lpstr>
      <vt:lpstr>Wingdings</vt:lpstr>
      <vt:lpstr>Lora</vt:lpstr>
      <vt:lpstr>Jaapokki</vt:lpstr>
      <vt:lpstr>Arial</vt:lpstr>
      <vt:lpstr>DORA Theme</vt:lpstr>
      <vt:lpstr>How to use this resource</vt:lpstr>
      <vt:lpstr>Improving research assessment</vt:lpstr>
      <vt:lpstr>Why DORA exists</vt:lpstr>
      <vt:lpstr>Better assessment improves research</vt:lpstr>
      <vt:lpstr>DORA’s vision</vt:lpstr>
      <vt:lpstr>Institutional change</vt:lpstr>
      <vt:lpstr>Change from funders: Wellcome</vt:lpstr>
      <vt:lpstr>Change from publishers</vt:lpstr>
      <vt:lpstr>What you can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Declaration On Research Assessment  Improving how research is assessed</dc:title>
  <dc:creator>Anna Hatch</dc:creator>
  <cp:lastModifiedBy>Zen Faulkes</cp:lastModifiedBy>
  <cp:revision>137</cp:revision>
  <cp:lastPrinted>2018-09-05T15:48:59Z</cp:lastPrinted>
  <dcterms:modified xsi:type="dcterms:W3CDTF">2024-07-10T14:46:14Z</dcterms:modified>
</cp:coreProperties>
</file>