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72" r:id="rId2"/>
    <p:sldId id="273" r:id="rId3"/>
    <p:sldId id="258" r:id="rId4"/>
    <p:sldId id="259" r:id="rId5"/>
    <p:sldId id="267" r:id="rId6"/>
    <p:sldId id="268" r:id="rId7"/>
    <p:sldId id="269" r:id="rId8"/>
    <p:sldId id="270" r:id="rId9"/>
    <p:sldId id="257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E2F9"/>
    <a:srgbClr val="A9C7E5"/>
    <a:srgbClr val="7CD6E4"/>
    <a:srgbClr val="0081BE"/>
    <a:srgbClr val="0076C4"/>
    <a:srgbClr val="165AA5"/>
    <a:srgbClr val="0C74C5"/>
    <a:srgbClr val="28AFDB"/>
    <a:srgbClr val="18A63B"/>
    <a:srgbClr val="7CBE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2"/>
    <p:restoredTop sz="77978" autoAdjust="0"/>
  </p:normalViewPr>
  <p:slideViewPr>
    <p:cSldViewPr snapToGrid="0" snapToObjects="1">
      <p:cViewPr>
        <p:scale>
          <a:sx n="83" d="100"/>
          <a:sy n="83" d="100"/>
        </p:scale>
        <p:origin x="-996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49AA9-CFE1-C749-9657-B2FF197CBB69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16D1C-E753-7249-BA08-D08412859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075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1" dirty="0"/>
              <a:t>Engineer: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Knockout HTF29-JuniorLiteweight"/>
                <a:cs typeface="Knockout HTF29-JuniorLiteweight"/>
              </a:rPr>
              <a:t>Grounded in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Knockout HTF29-JuniorLiteweight"/>
                <a:cs typeface="Knockout HTF29-JuniorLiteweight"/>
              </a:rPr>
              <a:t>data + tools —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Knockout HTF29-JuniorLiteweight"/>
                <a:cs typeface="Knockout HTF29-JuniorLiteweight"/>
              </a:rPr>
              <a:t>“Is this achieving the desired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Knockout HTF29-JuniorLiteweight"/>
                <a:cs typeface="Knockout HTF29-JuniorLiteweight"/>
              </a:rPr>
              <a:t>behavioral change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Knockout HTF29-JuniorLiteweight"/>
                <a:cs typeface="Knockout HTF29-JuniorLiteweight"/>
              </a:rPr>
              <a:t>?”</a:t>
            </a:r>
            <a:r>
              <a:rPr lang="en-US" sz="1000" dirty="0">
                <a:solidFill>
                  <a:srgbClr val="A6A6A6"/>
                </a:solidFill>
                <a:latin typeface="Knockout HTF29-JuniorLiteweight"/>
                <a:cs typeface="Knockout HTF29-JuniorLiteweight"/>
              </a:rPr>
              <a:t> —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Knockout HTF29-JuniorLiteweight"/>
                <a:cs typeface="Knockout HTF29-JuniorLiteweight"/>
              </a:rPr>
              <a:t>Burden of proof = </a:t>
            </a:r>
            <a:r>
              <a:rPr lang="en-US" sz="1000" dirty="0">
                <a:solidFill>
                  <a:srgbClr val="A6A6A6"/>
                </a:solidFill>
                <a:latin typeface="Knockout HTF29-JuniorLiteweight"/>
                <a:cs typeface="Knockout HTF29-JuniorLiteweight"/>
              </a:rPr>
              <a:t>probability</a:t>
            </a:r>
          </a:p>
          <a:p>
            <a:r>
              <a:rPr lang="en-US" sz="1000" b="1" dirty="0" err="1"/>
              <a:t>Bricoleur</a:t>
            </a:r>
            <a:r>
              <a:rPr lang="en-US" sz="1000" b="1" dirty="0"/>
              <a:t>: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Knockout HTF29-JuniorLiteweight"/>
                <a:cs typeface="Knockout HTF29-JuniorLiteweight"/>
              </a:rPr>
              <a:t>Grounded in </a:t>
            </a:r>
            <a:r>
              <a:rPr lang="en-US" sz="1000" dirty="0">
                <a:solidFill>
                  <a:srgbClr val="A6A6A6"/>
                </a:solidFill>
                <a:latin typeface="Knockout HTF29-JuniorLiteweight"/>
                <a:cs typeface="Knockout HTF29-JuniorLiteweight"/>
              </a:rPr>
              <a:t>context + pattern  —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Knockout HTF29-JuniorLiteweight"/>
                <a:cs typeface="Knockout HTF29-JuniorLiteweight"/>
              </a:rPr>
              <a:t>“is this the </a:t>
            </a:r>
            <a:r>
              <a:rPr lang="en-US" sz="1000" dirty="0">
                <a:solidFill>
                  <a:srgbClr val="A6A6A6"/>
                </a:solidFill>
                <a:latin typeface="Knockout HTF29-JuniorLiteweight"/>
                <a:cs typeface="Knockout HTF29-JuniorLiteweight"/>
              </a:rPr>
              <a:t>right problem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Knockout HTF29-JuniorLiteweight"/>
                <a:cs typeface="Knockout HTF29-JuniorLiteweight"/>
              </a:rPr>
              <a:t>?” — Burden of proof = </a:t>
            </a:r>
            <a:r>
              <a:rPr lang="en-US" sz="1000" dirty="0">
                <a:solidFill>
                  <a:srgbClr val="A6A6A6"/>
                </a:solidFill>
                <a:latin typeface="Knockout HTF29-JuniorLiteweight"/>
                <a:cs typeface="Knockout HTF29-JuniorLiteweight"/>
              </a:rPr>
              <a:t>plausibility</a:t>
            </a:r>
          </a:p>
          <a:p>
            <a:endParaRPr lang="en-US" sz="1000" dirty="0"/>
          </a:p>
          <a:p>
            <a:pPr marL="324349" indent="-324349">
              <a:buAutoNum type="alphaUcPeriod"/>
            </a:pPr>
            <a:r>
              <a:rPr lang="en-US" sz="1000" dirty="0"/>
              <a:t>Just a reminder that fields have been grappling with important issues for a long time — part of why it’s worth looking at intersections</a:t>
            </a:r>
          </a:p>
          <a:p>
            <a:pPr marL="324349" indent="-324349">
              <a:buAutoNum type="alphaUcPeriod"/>
            </a:pPr>
            <a:r>
              <a:rPr lang="en-US" sz="1000" dirty="0"/>
              <a:t>The idea that there’s a “right” or “better” way shows up here as well, through language (modern v. savage) and what is positioned as “progress”</a:t>
            </a:r>
            <a:r>
              <a:rPr lang="mr-IN" sz="1000" dirty="0"/>
              <a:t>…</a:t>
            </a:r>
            <a:endParaRPr lang="en-US" sz="1000" dirty="0"/>
          </a:p>
          <a:p>
            <a:pPr marL="324349" indent="-324349">
              <a:buAutoNum type="alphaUcPeriod"/>
            </a:pPr>
            <a:r>
              <a:rPr lang="mr-IN" sz="1000" dirty="0"/>
              <a:t>…</a:t>
            </a:r>
            <a:r>
              <a:rPr lang="en-US" sz="1000" dirty="0"/>
              <a:t>because it seems to me, based on what we’ve been chatting about, that the “savage” approach is actually better at complex systems problems</a:t>
            </a:r>
          </a:p>
          <a:p>
            <a:pPr marL="324349" indent="-324349">
              <a:buAutoNum type="alphaUcPeriod"/>
            </a:pPr>
            <a:r>
              <a:rPr lang="en-US" sz="1000" dirty="0"/>
              <a:t>On the other hand, design has long been kind of defensive about its lack of ability to measure what good looks like. This is a real problem to solve</a:t>
            </a:r>
          </a:p>
          <a:p>
            <a:pPr marL="324349" indent="-324349">
              <a:buAutoNum type="alphaUcPeriod"/>
            </a:pPr>
            <a:endParaRPr lang="en-US" sz="1000" dirty="0"/>
          </a:p>
          <a:p>
            <a:r>
              <a:rPr lang="en-US" sz="1000" dirty="0"/>
              <a:t>Are these two frames really just different? In competition? Or more complementary?  This is what we need to start figuring out</a:t>
            </a:r>
          </a:p>
          <a:p>
            <a:pPr marL="324349" indent="-324349">
              <a:buAutoNum type="alphaUcPeriod"/>
            </a:pPr>
            <a:endParaRPr lang="en-US" sz="1000" dirty="0"/>
          </a:p>
          <a:p>
            <a:r>
              <a:rPr lang="en-US" sz="1000" b="1" dirty="0"/>
              <a:t>Here’s my POV on what can get us there, though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898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16D1C-E753-7249-BA08-D084128592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88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16D1C-E753-7249-BA08-D084128592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88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16D1C-E753-7249-BA08-D084128592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88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16D1C-E753-7249-BA08-D084128592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88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16D1C-E753-7249-BA08-D084128592A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88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16D1C-E753-7249-BA08-D084128592A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69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B78D-B2C3-0F4B-9470-B78BE3AF1359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6C0A7-9683-054D-8D75-F4333844A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33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B78D-B2C3-0F4B-9470-B78BE3AF1359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6C0A7-9683-054D-8D75-F4333844A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608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B78D-B2C3-0F4B-9470-B78BE3AF1359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6C0A7-9683-054D-8D75-F4333844A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056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- Deloitte blue">
    <p:bg bwMode="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2425" y="1279252"/>
            <a:ext cx="7813675" cy="1194302"/>
          </a:xfrm>
        </p:spPr>
        <p:txBody>
          <a:bodyPr anchor="b"/>
          <a:lstStyle>
            <a:lvl1pPr>
              <a:lnSpc>
                <a:spcPct val="95000"/>
              </a:lnSpc>
              <a:defRPr sz="4500" b="1">
                <a:solidFill>
                  <a:schemeClr val="bg1"/>
                </a:solidFill>
                <a:latin typeface="Knockout HTF49-Liteweight"/>
                <a:ea typeface="Open Sans" panose="020B0606030504020204" pitchFamily="34" charset="0"/>
                <a:cs typeface="Knockout HTF49-Liteweight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352425" y="2571750"/>
            <a:ext cx="7813675" cy="11748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600">
                <a:solidFill>
                  <a:schemeClr val="bg1"/>
                </a:solidFill>
                <a:latin typeface="Knockout HTF29-JuniorLiteweight"/>
                <a:cs typeface="Knockout HTF29-JuniorLiteweigh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9170769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B78D-B2C3-0F4B-9470-B78BE3AF1359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6C0A7-9683-054D-8D75-F4333844A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04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B78D-B2C3-0F4B-9470-B78BE3AF1359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6C0A7-9683-054D-8D75-F4333844A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609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B78D-B2C3-0F4B-9470-B78BE3AF1359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6C0A7-9683-054D-8D75-F4333844A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20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B78D-B2C3-0F4B-9470-B78BE3AF1359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6C0A7-9683-054D-8D75-F4333844A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894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B78D-B2C3-0F4B-9470-B78BE3AF1359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6C0A7-9683-054D-8D75-F4333844A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343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B78D-B2C3-0F4B-9470-B78BE3AF1359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6C0A7-9683-054D-8D75-F4333844A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460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B78D-B2C3-0F4B-9470-B78BE3AF1359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6C0A7-9683-054D-8D75-F4333844A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004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B78D-B2C3-0F4B-9470-B78BE3AF1359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6C0A7-9683-054D-8D75-F4333844A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12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6B78D-B2C3-0F4B-9470-B78BE3AF1359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6C0A7-9683-054D-8D75-F4333844A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270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mman_designer_leafc1r.jpg"/>
          <p:cNvPicPr>
            <a:picLocks noChangeAspect="1"/>
          </p:cNvPicPr>
          <p:nvPr/>
        </p:nvPicPr>
        <p:blipFill rotWithShape="1">
          <a:blip r:embed="rId3" cstate="screen">
            <a:alphaModFix amt="3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1417" y="1"/>
            <a:ext cx="4582584" cy="5143500"/>
          </a:xfrm>
          <a:prstGeom prst="rect">
            <a:avLst/>
          </a:prstGeom>
        </p:spPr>
      </p:pic>
      <p:pic>
        <p:nvPicPr>
          <p:cNvPr id="9" name="Picture 8" descr="astronomy-geographer-at-work-after-woodcut-by-jost-amman-16th-century-BJNM7R.jpg"/>
          <p:cNvPicPr>
            <a:picLocks noChangeAspect="1"/>
          </p:cNvPicPr>
          <p:nvPr/>
        </p:nvPicPr>
        <p:blipFill rotWithShape="1">
          <a:blip r:embed="rId5" cstate="screen">
            <a:alphaModFix amt="2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66330" cy="5143500"/>
          </a:xfrm>
          <a:prstGeom prst="rect">
            <a:avLst/>
          </a:prstGeom>
        </p:spPr>
      </p:pic>
      <p:sp>
        <p:nvSpPr>
          <p:cNvPr id="20" name="Cloud Callout 19"/>
          <p:cNvSpPr/>
          <p:nvPr/>
        </p:nvSpPr>
        <p:spPr bwMode="gray">
          <a:xfrm>
            <a:off x="2887262" y="120267"/>
            <a:ext cx="1411816" cy="969999"/>
          </a:xfrm>
          <a:prstGeom prst="cloudCallout">
            <a:avLst>
              <a:gd name="adj1" fmla="val -45685"/>
              <a:gd name="adj2" fmla="val 48138"/>
            </a:avLst>
          </a:prstGeom>
          <a:solidFill>
            <a:srgbClr val="9AE2F9"/>
          </a:solidFill>
          <a:ln w="19050" algn="ctr">
            <a:solidFill>
              <a:srgbClr val="0081BE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1" name="Cloud Callout 20"/>
          <p:cNvSpPr/>
          <p:nvPr/>
        </p:nvSpPr>
        <p:spPr bwMode="gray">
          <a:xfrm>
            <a:off x="7556629" y="120268"/>
            <a:ext cx="1411816" cy="969998"/>
          </a:xfrm>
          <a:prstGeom prst="cloudCallout">
            <a:avLst>
              <a:gd name="adj1" fmla="val -45685"/>
              <a:gd name="adj2" fmla="val 48138"/>
            </a:avLst>
          </a:prstGeom>
          <a:solidFill>
            <a:srgbClr val="9AE2F9"/>
          </a:solidFill>
          <a:ln w="19050" algn="ctr">
            <a:solidFill>
              <a:srgbClr val="0081BE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911793" y="419420"/>
            <a:ext cx="1336840" cy="313073"/>
          </a:xfrm>
          <a:prstGeom prst="rect">
            <a:avLst/>
          </a:prstGeom>
          <a:noFill/>
        </p:spPr>
        <p:txBody>
          <a:bodyPr anchor="ctr"/>
          <a:lstStyle>
            <a:lvl1pPr algn="l" defTabSz="121917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  <a:spcAft>
                <a:spcPts val="675"/>
              </a:spcAft>
            </a:pPr>
            <a:r>
              <a:rPr lang="en-US" sz="1600" b="1" dirty="0">
                <a:solidFill>
                  <a:srgbClr val="0081BE"/>
                </a:solidFill>
                <a:latin typeface="Calibri"/>
                <a:cs typeface="Calibri"/>
              </a:rPr>
              <a:t>PROBABILITY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573433" y="406593"/>
            <a:ext cx="1390651" cy="349489"/>
          </a:xfrm>
          <a:prstGeom prst="rect">
            <a:avLst/>
          </a:prstGeom>
          <a:noFill/>
        </p:spPr>
        <p:txBody>
          <a:bodyPr anchor="ctr"/>
          <a:lstStyle>
            <a:lvl1pPr algn="l" defTabSz="121917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  <a:spcAft>
                <a:spcPts val="675"/>
              </a:spcAft>
            </a:pPr>
            <a:r>
              <a:rPr lang="en-US" sz="1600" b="1" dirty="0">
                <a:solidFill>
                  <a:srgbClr val="0081BE"/>
                </a:solidFill>
                <a:latin typeface="Calibri"/>
                <a:cs typeface="Calibri"/>
              </a:rPr>
              <a:t>PLAUSIBILITY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4550834" y="0"/>
            <a:ext cx="0" cy="5143500"/>
          </a:xfrm>
          <a:prstGeom prst="line">
            <a:avLst/>
          </a:prstGeom>
          <a:ln w="38100" cmpd="sng">
            <a:solidFill>
              <a:srgbClr val="17618C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72286" y="2895012"/>
            <a:ext cx="6622513" cy="129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800" b="1" dirty="0">
                <a:solidFill>
                  <a:srgbClr val="FFFFFF"/>
                </a:solidFill>
                <a:latin typeface="Calibri"/>
                <a:cs typeface="Calibri"/>
              </a:rPr>
              <a:t>HUMAN-CENTERED </a:t>
            </a:r>
            <a:br>
              <a:rPr lang="en-US" sz="4800" b="1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en-US" sz="4800" dirty="0">
                <a:solidFill>
                  <a:srgbClr val="FFFFFF"/>
                </a:solidFill>
                <a:latin typeface="Calibri"/>
                <a:cs typeface="Calibri"/>
              </a:rPr>
              <a:t>RESEARCH ASSESSMENT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2286" y="4193829"/>
            <a:ext cx="6622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Ruth Schmidt, Institute of Design, IIT</a:t>
            </a:r>
          </a:p>
        </p:txBody>
      </p:sp>
    </p:spTree>
    <p:extLst>
      <p:ext uri="{BB962C8B-B14F-4D97-AF65-F5344CB8AC3E}">
        <p14:creationId xmlns:p14="http://schemas.microsoft.com/office/powerpoint/2010/main" val="199302040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AF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419523" y="448935"/>
            <a:ext cx="8257587" cy="4335422"/>
            <a:chOff x="988183" y="756775"/>
            <a:chExt cx="6871289" cy="3719741"/>
          </a:xfrm>
        </p:grpSpPr>
        <p:sp>
          <p:nvSpPr>
            <p:cNvPr id="4" name="Isosceles Triangle 3"/>
            <p:cNvSpPr/>
            <p:nvPr/>
          </p:nvSpPr>
          <p:spPr>
            <a:xfrm rot="16200000">
              <a:off x="847089" y="897869"/>
              <a:ext cx="3719740" cy="3437551"/>
            </a:xfrm>
            <a:prstGeom prst="triangle">
              <a:avLst/>
            </a:prstGeom>
            <a:gradFill>
              <a:gsLst>
                <a:gs pos="32000">
                  <a:schemeClr val="bg1">
                    <a:alpha val="40000"/>
                  </a:schemeClr>
                </a:gs>
                <a:gs pos="100000">
                  <a:schemeClr val="bg1">
                    <a:alpha val="60000"/>
                  </a:schemeClr>
                </a:gs>
              </a:gsLst>
              <a:lin ang="162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/>
          </p:nvSpPr>
          <p:spPr>
            <a:xfrm rot="5400000" flipH="1">
              <a:off x="4280827" y="897870"/>
              <a:ext cx="3719740" cy="3437551"/>
            </a:xfrm>
            <a:prstGeom prst="triangle">
              <a:avLst/>
            </a:prstGeom>
            <a:gradFill>
              <a:gsLst>
                <a:gs pos="32000">
                  <a:schemeClr val="bg1">
                    <a:alpha val="40000"/>
                  </a:schemeClr>
                </a:gs>
                <a:gs pos="100000">
                  <a:schemeClr val="bg1">
                    <a:alpha val="60000"/>
                  </a:schemeClr>
                </a:gs>
              </a:gsLst>
              <a:lin ang="162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 rot="19874119">
            <a:off x="139919" y="1810751"/>
            <a:ext cx="2022617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en-US" b="1" dirty="0">
                <a:solidFill>
                  <a:srgbClr val="FFFF00"/>
                </a:solidFill>
                <a:latin typeface="Calibri"/>
                <a:cs typeface="Calibri"/>
              </a:rPr>
              <a:t>DIVERGE</a:t>
            </a:r>
          </a:p>
        </p:txBody>
      </p:sp>
      <p:sp>
        <p:nvSpPr>
          <p:cNvPr id="7" name="Rectangle 6"/>
          <p:cNvSpPr/>
          <p:nvPr/>
        </p:nvSpPr>
        <p:spPr>
          <a:xfrm rot="19874119">
            <a:off x="6901240" y="3049103"/>
            <a:ext cx="2022617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90000"/>
              </a:lnSpc>
            </a:pPr>
            <a:r>
              <a:rPr lang="en-US" b="1" dirty="0">
                <a:solidFill>
                  <a:srgbClr val="FFFF00"/>
                </a:solidFill>
                <a:latin typeface="Calibri"/>
                <a:cs typeface="Calibri"/>
              </a:rPr>
              <a:t>CONVERGE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2109" y="1227096"/>
            <a:ext cx="635700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2575" indent="-282575">
              <a:spcAft>
                <a:spcPts val="600"/>
              </a:spcAft>
              <a:buFont typeface="Arial"/>
              <a:buChar char="•"/>
            </a:pPr>
            <a:r>
              <a:rPr lang="en-US" sz="2300" b="1" i="1" dirty="0">
                <a:cs typeface="Calibri"/>
              </a:rPr>
              <a:t>GENERATIVE</a:t>
            </a:r>
            <a:r>
              <a:rPr lang="en-US" sz="2300" b="1" dirty="0">
                <a:cs typeface="Calibri"/>
              </a:rPr>
              <a:t> RESEARCH </a:t>
            </a:r>
            <a:r>
              <a:rPr lang="en-US" sz="2300" dirty="0">
                <a:cs typeface="Calibri"/>
              </a:rPr>
              <a:t>HELPS US REFRAME PROBLEMS (ARE WE SOLVING THE RIGHT ONE?)</a:t>
            </a:r>
          </a:p>
          <a:p>
            <a:pPr marL="282575" indent="-282575">
              <a:spcAft>
                <a:spcPts val="600"/>
              </a:spcAft>
              <a:buFont typeface="Arial"/>
              <a:buChar char="•"/>
            </a:pPr>
            <a:r>
              <a:rPr lang="en-US" sz="2300" dirty="0">
                <a:cs typeface="Calibri"/>
              </a:rPr>
              <a:t>ENSURING FOCUS ON THE APPROPRIATE </a:t>
            </a:r>
            <a:r>
              <a:rPr lang="en-US" sz="2300" b="1" dirty="0">
                <a:cs typeface="Calibri"/>
              </a:rPr>
              <a:t>UNIT OF ANALYSIS</a:t>
            </a:r>
          </a:p>
          <a:p>
            <a:pPr marL="282575" indent="-282575">
              <a:spcAft>
                <a:spcPts val="600"/>
              </a:spcAft>
              <a:buFont typeface="Arial"/>
              <a:buChar char="•"/>
            </a:pPr>
            <a:r>
              <a:rPr lang="en-US" sz="2300" b="1" dirty="0">
                <a:cs typeface="Calibri"/>
              </a:rPr>
              <a:t>IDENTIFYING ORTHODOXIES </a:t>
            </a:r>
            <a:r>
              <a:rPr lang="en-US" sz="2300" dirty="0">
                <a:cs typeface="Calibri"/>
              </a:rPr>
              <a:t>OF “HOW THINGS GET DONE AROUND HERE”</a:t>
            </a:r>
          </a:p>
          <a:p>
            <a:pPr marL="282575" indent="-282575">
              <a:spcAft>
                <a:spcPts val="600"/>
              </a:spcAft>
              <a:buFont typeface="Arial"/>
              <a:buChar char="•"/>
            </a:pPr>
            <a:r>
              <a:rPr lang="en-US" sz="2300" b="1" dirty="0">
                <a:cs typeface="Calibri"/>
              </a:rPr>
              <a:t>PRECURSORS/ANALOGUES </a:t>
            </a:r>
            <a:r>
              <a:rPr lang="en-US" sz="2300" dirty="0">
                <a:cs typeface="Calibri"/>
              </a:rPr>
              <a:t>PROVIDE INSIGHT INTO ADJACENT SPACE SOLUTIONS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81774" y="243707"/>
            <a:ext cx="8308166" cy="4720220"/>
            <a:chOff x="381774" y="243707"/>
            <a:chExt cx="8308166" cy="4720220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1189273" y="243707"/>
              <a:ext cx="3356753" cy="1726738"/>
            </a:xfrm>
            <a:prstGeom prst="line">
              <a:avLst/>
            </a:prstGeom>
            <a:ln w="38100" cmpd="sng">
              <a:solidFill>
                <a:srgbClr val="9AE2F9">
                  <a:alpha val="40000"/>
                </a:srgb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708310" y="307840"/>
              <a:ext cx="3981630" cy="2076402"/>
            </a:xfrm>
            <a:prstGeom prst="line">
              <a:avLst/>
            </a:prstGeom>
            <a:ln w="38100" cmpd="sng">
              <a:solidFill>
                <a:srgbClr val="9AE2F9">
                  <a:alpha val="40000"/>
                </a:srgb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4669823" y="3372231"/>
              <a:ext cx="2991843" cy="1591696"/>
            </a:xfrm>
            <a:prstGeom prst="line">
              <a:avLst/>
            </a:prstGeom>
            <a:ln w="38100" cmpd="sng">
              <a:solidFill>
                <a:srgbClr val="9AE2F9">
                  <a:alpha val="40000"/>
                </a:srgb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1774" y="2851658"/>
              <a:ext cx="3981630" cy="2076402"/>
            </a:xfrm>
            <a:prstGeom prst="line">
              <a:avLst/>
            </a:prstGeom>
            <a:ln w="38100" cmpd="sng">
              <a:solidFill>
                <a:srgbClr val="9AE2F9">
                  <a:alpha val="40000"/>
                </a:srgb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278544" y="243707"/>
            <a:ext cx="5969268" cy="45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600" b="1" dirty="0">
                <a:latin typeface="Calibri"/>
                <a:cs typeface="Calibri"/>
              </a:rPr>
              <a:t>I. DIVERGE/CONVERGE MODEL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7614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AF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3305260" y="-2114113"/>
            <a:ext cx="6237300" cy="6237258"/>
          </a:xfrm>
          <a:prstGeom prst="ellipse">
            <a:avLst/>
          </a:prstGeom>
          <a:solidFill>
            <a:srgbClr val="FFFFFF">
              <a:alpha val="25000"/>
            </a:srgbClr>
          </a:solidFill>
          <a:ln w="28575" cmpd="sng">
            <a:solidFill>
              <a:srgbClr val="0081BE">
                <a:alpha val="3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rot="1252976">
            <a:off x="1580334" y="1308731"/>
            <a:ext cx="3869724" cy="4671704"/>
          </a:xfrm>
          <a:prstGeom prst="ellipse">
            <a:avLst/>
          </a:prstGeom>
          <a:solidFill>
            <a:srgbClr val="FFFFFF">
              <a:alpha val="25000"/>
            </a:srgbClr>
          </a:solidFill>
          <a:ln w="28575" cmpd="sng">
            <a:solidFill>
              <a:srgbClr val="0081BE">
                <a:alpha val="3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791406" y="1083843"/>
            <a:ext cx="4038371" cy="3185994"/>
            <a:chOff x="3731449" y="874461"/>
            <a:chExt cx="4038371" cy="3185994"/>
          </a:xfrm>
        </p:grpSpPr>
        <p:sp>
          <p:nvSpPr>
            <p:cNvPr id="13" name="Cloud 12"/>
            <p:cNvSpPr/>
            <p:nvPr/>
          </p:nvSpPr>
          <p:spPr>
            <a:xfrm>
              <a:off x="4742212" y="2882176"/>
              <a:ext cx="658424" cy="658424"/>
            </a:xfrm>
            <a:prstGeom prst="cloud">
              <a:avLst/>
            </a:prstGeom>
            <a:solidFill>
              <a:srgbClr val="0081BE">
                <a:alpha val="30000"/>
              </a:srgbClr>
            </a:solidFill>
            <a:ln w="28575" cmpd="sng">
              <a:solidFill>
                <a:srgbClr val="0081BE">
                  <a:alpha val="25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>
              <a:off x="5097847" y="1073127"/>
              <a:ext cx="680372" cy="680372"/>
            </a:xfrm>
            <a:prstGeom prst="cloud">
              <a:avLst/>
            </a:prstGeom>
            <a:solidFill>
              <a:srgbClr val="0081BE">
                <a:alpha val="30000"/>
              </a:srgbClr>
            </a:solidFill>
            <a:ln w="28575" cmpd="sng">
              <a:solidFill>
                <a:srgbClr val="0081BE">
                  <a:alpha val="25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43601" y="874461"/>
              <a:ext cx="1405941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>
                  <a:solidFill>
                    <a:srgbClr val="0081BE"/>
                  </a:solidFill>
                  <a:latin typeface="Calibri"/>
                  <a:cs typeface="Calibri"/>
                </a:rPr>
                <a:t>MATTHEWS EFFECT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63143" y="3229458"/>
              <a:ext cx="20213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>
                  <a:solidFill>
                    <a:srgbClr val="0081BE"/>
                  </a:solidFill>
                  <a:latin typeface="Calibri"/>
                  <a:cs typeface="Calibri"/>
                </a:rPr>
                <a:t>QUANTIFICATION FALLACY</a:t>
              </a:r>
            </a:p>
            <a:p>
              <a:pPr algn="r"/>
              <a:endParaRPr lang="en-US" sz="1600" i="1" dirty="0">
                <a:solidFill>
                  <a:srgbClr val="0081BE"/>
                </a:solidFill>
                <a:latin typeface="Calibri"/>
                <a:cs typeface="Calibri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085018" y="2081348"/>
              <a:ext cx="299939" cy="299939"/>
            </a:xfrm>
            <a:prstGeom prst="ellipse">
              <a:avLst/>
            </a:prstGeom>
            <a:solidFill>
              <a:srgbClr val="0081BE">
                <a:alpha val="70000"/>
              </a:srgbClr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406203" y="2535211"/>
              <a:ext cx="299939" cy="299939"/>
            </a:xfrm>
            <a:prstGeom prst="ellipse">
              <a:avLst/>
            </a:prstGeom>
            <a:solidFill>
              <a:srgbClr val="0081BE">
                <a:alpha val="70000"/>
              </a:srgbClr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642879" y="2059071"/>
              <a:ext cx="299939" cy="299939"/>
            </a:xfrm>
            <a:prstGeom prst="ellipse">
              <a:avLst/>
            </a:prstGeom>
            <a:solidFill>
              <a:srgbClr val="0081BE">
                <a:alpha val="70000"/>
              </a:srgbClr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948489" y="1600083"/>
              <a:ext cx="1821331" cy="76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b="1" dirty="0">
                  <a:solidFill>
                    <a:srgbClr val="0081BE"/>
                  </a:solidFill>
                  <a:latin typeface="Calibri"/>
                  <a:cs typeface="Calibri"/>
                </a:rPr>
                <a:t>WHAT’S MEASURED, MATTERS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731449" y="1631730"/>
              <a:ext cx="1366398" cy="7612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90000"/>
                </a:lnSpc>
              </a:pPr>
              <a:r>
                <a:rPr lang="en-US" sz="1600" b="1" dirty="0">
                  <a:solidFill>
                    <a:srgbClr val="0081BE"/>
                  </a:solidFill>
                  <a:latin typeface="Calibri"/>
                  <a:cs typeface="Calibri"/>
                </a:rPr>
                <a:t>CITING THE </a:t>
              </a:r>
              <a:br>
                <a:rPr lang="en-US" sz="1600" b="1" dirty="0">
                  <a:solidFill>
                    <a:srgbClr val="0081BE"/>
                  </a:solidFill>
                  <a:latin typeface="Calibri"/>
                  <a:cs typeface="Calibri"/>
                </a:rPr>
              </a:br>
              <a:r>
                <a:rPr lang="en-US" sz="1600" b="1" dirty="0">
                  <a:solidFill>
                    <a:srgbClr val="0081BE"/>
                  </a:solidFill>
                  <a:latin typeface="Calibri"/>
                  <a:cs typeface="Calibri"/>
                </a:rPr>
                <a:t>TOP SEARCH RESULTS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11404" y="2526790"/>
              <a:ext cx="1743121" cy="539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b="1" dirty="0">
                  <a:solidFill>
                    <a:srgbClr val="0081BE"/>
                  </a:solidFill>
                  <a:latin typeface="Calibri"/>
                  <a:cs typeface="Calibri"/>
                </a:rPr>
                <a:t>JIF IS EASY TO RANK/COMPARE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222154" y="931476"/>
            <a:ext cx="2786877" cy="27920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90000"/>
              </a:lnSpc>
              <a:spcAft>
                <a:spcPts val="400"/>
              </a:spcAft>
            </a:pPr>
            <a:r>
              <a:rPr lang="en-US" sz="2200" b="1" dirty="0">
                <a:solidFill>
                  <a:schemeClr val="bg1"/>
                </a:solidFill>
                <a:latin typeface="Calibri"/>
                <a:cs typeface="Calibri"/>
              </a:rPr>
              <a:t>PROCESSES </a:t>
            </a:r>
            <a:br>
              <a:rPr lang="en-US" sz="2200" b="1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en-US" sz="2200" b="1" dirty="0">
                <a:solidFill>
                  <a:schemeClr val="bg1"/>
                </a:solidFill>
                <a:latin typeface="Calibri"/>
                <a:cs typeface="Calibri"/>
              </a:rPr>
              <a:t>&amp; STRUCTURES</a:t>
            </a:r>
          </a:p>
          <a:p>
            <a:pPr algn="r">
              <a:lnSpc>
                <a:spcPct val="90000"/>
              </a:lnSpc>
              <a:spcAft>
                <a:spcPts val="400"/>
              </a:spcAft>
            </a:pPr>
            <a:r>
              <a:rPr lang="en-US" sz="2200" b="1" dirty="0">
                <a:solidFill>
                  <a:schemeClr val="bg1"/>
                </a:solidFill>
                <a:latin typeface="Calibri"/>
                <a:cs typeface="Calibri"/>
              </a:rPr>
              <a:t>POWER DYNAMICS</a:t>
            </a:r>
          </a:p>
          <a:p>
            <a:pPr algn="r">
              <a:lnSpc>
                <a:spcPct val="90000"/>
              </a:lnSpc>
              <a:spcAft>
                <a:spcPts val="400"/>
              </a:spcAft>
            </a:pPr>
            <a:r>
              <a:rPr lang="en-US" sz="2200" b="1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endParaRPr lang="en-US" sz="2200" b="1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cs typeface="Calibri"/>
            </a:endParaRPr>
          </a:p>
          <a:p>
            <a:pPr algn="r">
              <a:lnSpc>
                <a:spcPct val="90000"/>
              </a:lnSpc>
              <a:spcAft>
                <a:spcPts val="400"/>
              </a:spcAft>
            </a:pPr>
            <a:r>
              <a:rPr lang="en-US" sz="2200" b="1" dirty="0">
                <a:solidFill>
                  <a:schemeClr val="bg1"/>
                </a:solidFill>
                <a:latin typeface="Calibri"/>
                <a:cs typeface="Calibri"/>
              </a:rPr>
              <a:t>ROOT CAUSES</a:t>
            </a:r>
          </a:p>
          <a:p>
            <a:pPr algn="r">
              <a:lnSpc>
                <a:spcPct val="90000"/>
              </a:lnSpc>
              <a:spcAft>
                <a:spcPts val="400"/>
              </a:spcAft>
            </a:pPr>
            <a:r>
              <a:rPr lang="en-US" sz="2200" b="1" dirty="0">
                <a:solidFill>
                  <a:schemeClr val="bg1"/>
                </a:solidFill>
                <a:latin typeface="Calibri"/>
                <a:cs typeface="Calibri"/>
              </a:rPr>
              <a:t>LEVERAGE POINTS</a:t>
            </a:r>
          </a:p>
          <a:p>
            <a:pPr algn="r">
              <a:lnSpc>
                <a:spcPct val="90000"/>
              </a:lnSpc>
              <a:spcAft>
                <a:spcPts val="400"/>
              </a:spcAft>
            </a:pPr>
            <a:r>
              <a:rPr lang="en-US" sz="2200" b="1" dirty="0">
                <a:solidFill>
                  <a:schemeClr val="bg1"/>
                </a:solidFill>
                <a:latin typeface="Calibri"/>
                <a:cs typeface="Calibri"/>
              </a:rPr>
              <a:t>UNINTENDED CONSEQUENCES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8545" y="2045546"/>
            <a:ext cx="3236652" cy="2182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400"/>
              </a:spcAft>
            </a:pPr>
            <a:r>
              <a:rPr lang="en-US" sz="2200" b="1" dirty="0">
                <a:solidFill>
                  <a:srgbClr val="FFFFFF"/>
                </a:solidFill>
                <a:latin typeface="Calibri"/>
                <a:cs typeface="Calibri"/>
              </a:rPr>
              <a:t>SENSE OF SELF</a:t>
            </a:r>
          </a:p>
          <a:p>
            <a:pPr>
              <a:lnSpc>
                <a:spcPct val="90000"/>
              </a:lnSpc>
              <a:spcAft>
                <a:spcPts val="400"/>
              </a:spcAft>
            </a:pPr>
            <a:r>
              <a:rPr lang="en-US" sz="2200" b="1" dirty="0">
                <a:solidFill>
                  <a:srgbClr val="FFFFFF"/>
                </a:solidFill>
                <a:latin typeface="Calibri"/>
                <a:cs typeface="Calibri"/>
              </a:rPr>
              <a:t>MOTIVATIONS</a:t>
            </a:r>
          </a:p>
          <a:p>
            <a:pPr>
              <a:lnSpc>
                <a:spcPct val="90000"/>
              </a:lnSpc>
              <a:spcAft>
                <a:spcPts val="400"/>
              </a:spcAft>
            </a:pPr>
            <a:r>
              <a:rPr lang="en-US" sz="2200" b="1" dirty="0">
                <a:solidFill>
                  <a:srgbClr val="FFFFFF"/>
                </a:solidFill>
                <a:latin typeface="Calibri"/>
                <a:cs typeface="Calibri"/>
              </a:rPr>
              <a:t>WHAT PEOPLE VALUE</a:t>
            </a:r>
            <a:endParaRPr lang="en-US" sz="2200" b="1" dirty="0">
              <a:solidFill>
                <a:srgbClr val="FFFFFF"/>
              </a:solidFill>
              <a:cs typeface="Calibri"/>
            </a:endParaRPr>
          </a:p>
          <a:p>
            <a:pPr>
              <a:lnSpc>
                <a:spcPct val="90000"/>
              </a:lnSpc>
              <a:spcAft>
                <a:spcPts val="400"/>
              </a:spcAft>
            </a:pPr>
            <a:endParaRPr lang="en-US" sz="2200" b="1" dirty="0">
              <a:solidFill>
                <a:srgbClr val="FFFFFF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  <a:spcAft>
                <a:spcPts val="400"/>
              </a:spcAft>
            </a:pPr>
            <a:r>
              <a:rPr lang="en-US" sz="2200" b="1" dirty="0">
                <a:solidFill>
                  <a:srgbClr val="FFFFFF"/>
                </a:solidFill>
                <a:latin typeface="Calibri"/>
                <a:cs typeface="Calibri"/>
              </a:rPr>
              <a:t>DEFINITIONS</a:t>
            </a:r>
          </a:p>
          <a:p>
            <a:pPr>
              <a:lnSpc>
                <a:spcPct val="90000"/>
              </a:lnSpc>
              <a:spcAft>
                <a:spcPts val="400"/>
              </a:spcAft>
            </a:pPr>
            <a:r>
              <a:rPr lang="en-US" sz="2200" b="1" dirty="0">
                <a:solidFill>
                  <a:srgbClr val="FFFFFF"/>
                </a:solidFill>
                <a:cs typeface="Calibri"/>
              </a:rPr>
              <a:t>MISCONCEPTIONS</a:t>
            </a:r>
            <a:endParaRPr lang="en-US" sz="2200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8544" y="4260166"/>
            <a:ext cx="3236653" cy="706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600" b="1" dirty="0">
                <a:solidFill>
                  <a:srgbClr val="FFFF00"/>
                </a:solidFill>
                <a:latin typeface="Calibri"/>
                <a:cs typeface="Calibri"/>
              </a:rPr>
              <a:t>(LATENT) USER NEEDS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FF00"/>
                </a:solidFill>
                <a:latin typeface="Calibri"/>
                <a:cs typeface="Calibri"/>
              </a:rPr>
              <a:t>BOTTOM-UP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45516" y="133350"/>
            <a:ext cx="2363403" cy="706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600" b="1" dirty="0">
                <a:solidFill>
                  <a:srgbClr val="FFFF00"/>
                </a:solidFill>
                <a:latin typeface="Calibri"/>
                <a:cs typeface="Calibri"/>
              </a:rPr>
              <a:t>SYSTEMS </a:t>
            </a:r>
          </a:p>
          <a:p>
            <a:pPr algn="r">
              <a:lnSpc>
                <a:spcPct val="90000"/>
              </a:lnSpc>
            </a:pPr>
            <a:r>
              <a:rPr lang="en-US" dirty="0">
                <a:solidFill>
                  <a:srgbClr val="FFFF00"/>
                </a:solidFill>
                <a:latin typeface="Calibri"/>
                <a:cs typeface="Calibri"/>
              </a:rPr>
              <a:t>TOP-DOWN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-26050" y="3328190"/>
            <a:ext cx="2989590" cy="0"/>
          </a:xfrm>
          <a:prstGeom prst="line">
            <a:avLst/>
          </a:prstGeom>
          <a:ln>
            <a:solidFill>
              <a:schemeClr val="bg1">
                <a:alpha val="60000"/>
              </a:schemeClr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6552970" y="2147701"/>
            <a:ext cx="2591030" cy="0"/>
          </a:xfrm>
          <a:prstGeom prst="line">
            <a:avLst/>
          </a:prstGeom>
          <a:ln>
            <a:solidFill>
              <a:schemeClr val="bg1">
                <a:alpha val="60000"/>
              </a:schemeClr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78544" y="243707"/>
            <a:ext cx="5969268" cy="45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600" b="1" dirty="0">
                <a:latin typeface="Calibri"/>
                <a:cs typeface="Calibri"/>
              </a:rPr>
              <a:t>II. CONDITIONS V. BEHAVIORS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7031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251179" y="520192"/>
            <a:ext cx="4651946" cy="4014240"/>
            <a:chOff x="2317485" y="157456"/>
            <a:chExt cx="4519334" cy="3899805"/>
          </a:xfrm>
        </p:grpSpPr>
        <p:sp>
          <p:nvSpPr>
            <p:cNvPr id="4" name="Isosceles Triangle 3"/>
            <p:cNvSpPr/>
            <p:nvPr/>
          </p:nvSpPr>
          <p:spPr>
            <a:xfrm>
              <a:off x="3451863" y="157456"/>
              <a:ext cx="2264819" cy="1952429"/>
            </a:xfrm>
            <a:prstGeom prst="triangle">
              <a:avLst/>
            </a:prstGeom>
            <a:solidFill>
              <a:srgbClr val="7CBE30"/>
            </a:solidFill>
            <a:ln w="5715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>
                <a:latin typeface="Calibri"/>
                <a:cs typeface="Calibri"/>
              </a:endParaRPr>
            </a:p>
          </p:txBody>
        </p:sp>
        <p:sp>
          <p:nvSpPr>
            <p:cNvPr id="5" name="Isosceles Triangle 4"/>
            <p:cNvSpPr/>
            <p:nvPr/>
          </p:nvSpPr>
          <p:spPr>
            <a:xfrm rot="10800000">
              <a:off x="3462358" y="2104831"/>
              <a:ext cx="2264819" cy="1952430"/>
            </a:xfrm>
            <a:prstGeom prst="triangle">
              <a:avLst/>
            </a:prstGeom>
            <a:solidFill>
              <a:srgbClr val="A6A6A6"/>
            </a:solidFill>
            <a:ln w="5715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>
                <a:latin typeface="Calibri"/>
                <a:cs typeface="Calibri"/>
              </a:endParaRPr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2317485" y="2086169"/>
              <a:ext cx="2264819" cy="1952430"/>
            </a:xfrm>
            <a:prstGeom prst="triangle">
              <a:avLst/>
            </a:prstGeom>
            <a:solidFill>
              <a:srgbClr val="28AFDB"/>
            </a:solidFill>
            <a:ln w="5715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>
                <a:latin typeface="Calibri"/>
                <a:cs typeface="Calibri"/>
              </a:endParaRPr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4572000" y="2086169"/>
              <a:ext cx="2264819" cy="1952430"/>
            </a:xfrm>
            <a:prstGeom prst="triangle">
              <a:avLst/>
            </a:prstGeom>
            <a:solidFill>
              <a:srgbClr val="0081BE"/>
            </a:solidFill>
            <a:ln w="5715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>
                <a:latin typeface="Calibri"/>
                <a:cs typeface="Calibri"/>
              </a:endParaRPr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 bwMode="gray">
            <a:xfrm>
              <a:off x="3763247" y="2552247"/>
              <a:ext cx="1617508" cy="49614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l" defTabSz="1219170" rtl="0" eaLnBrk="1" latinLnBrk="0" hangingPunct="1">
                <a:spcBef>
                  <a:spcPct val="0"/>
                </a:spcBef>
                <a:buNone/>
                <a:defRPr sz="2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2200" b="1" dirty="0">
                  <a:solidFill>
                    <a:schemeClr val="bg1"/>
                  </a:solidFill>
                  <a:latin typeface="Calibri"/>
                  <a:cs typeface="Calibri"/>
                </a:rPr>
                <a:t>CONTEXT</a:t>
              </a:r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 bwMode="gray">
            <a:xfrm>
              <a:off x="3905604" y="1480561"/>
              <a:ext cx="1332793" cy="49614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l" defTabSz="1219170" rtl="0" eaLnBrk="1" latinLnBrk="0" hangingPunct="1">
                <a:spcBef>
                  <a:spcPct val="0"/>
                </a:spcBef>
                <a:buNone/>
                <a:defRPr sz="2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2200" b="1" dirty="0">
                  <a:solidFill>
                    <a:schemeClr val="bg1"/>
                  </a:solidFill>
                  <a:latin typeface="Calibri"/>
                  <a:cs typeface="Calibri"/>
                </a:rPr>
                <a:t>COGNITIVE EFFORT</a:t>
              </a:r>
            </a:p>
          </p:txBody>
        </p:sp>
        <p:sp>
          <p:nvSpPr>
            <p:cNvPr id="14" name="Title 1"/>
            <p:cNvSpPr txBox="1">
              <a:spLocks/>
            </p:cNvSpPr>
            <p:nvPr/>
          </p:nvSpPr>
          <p:spPr bwMode="gray">
            <a:xfrm>
              <a:off x="4887296" y="3574484"/>
              <a:ext cx="1617508" cy="405948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l" defTabSz="1219170" rtl="0" eaLnBrk="1" latinLnBrk="0" hangingPunct="1">
                <a:spcBef>
                  <a:spcPct val="0"/>
                </a:spcBef>
                <a:buNone/>
                <a:defRPr sz="2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2200" b="1" dirty="0">
                  <a:solidFill>
                    <a:schemeClr val="bg1"/>
                  </a:solidFill>
                  <a:latin typeface="Calibri"/>
                  <a:cs typeface="Calibri"/>
                </a:rPr>
                <a:t>UNCERTAINTY</a:t>
              </a:r>
            </a:p>
          </p:txBody>
        </p:sp>
        <p:sp>
          <p:nvSpPr>
            <p:cNvPr id="15" name="Title 1"/>
            <p:cNvSpPr txBox="1">
              <a:spLocks/>
            </p:cNvSpPr>
            <p:nvPr/>
          </p:nvSpPr>
          <p:spPr bwMode="gray">
            <a:xfrm>
              <a:off x="2646010" y="3574481"/>
              <a:ext cx="1617508" cy="405948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l" defTabSz="1219170" rtl="0" eaLnBrk="1" latinLnBrk="0" hangingPunct="1">
                <a:spcBef>
                  <a:spcPct val="0"/>
                </a:spcBef>
                <a:buNone/>
                <a:defRPr sz="2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2200" b="1" dirty="0">
                  <a:solidFill>
                    <a:schemeClr val="bg1"/>
                  </a:solidFill>
                  <a:latin typeface="Calibri"/>
                  <a:cs typeface="Calibri"/>
                </a:rPr>
                <a:t>ACTION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78544" y="243707"/>
            <a:ext cx="3749819" cy="819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indent="-461963">
              <a:lnSpc>
                <a:spcPct val="90000"/>
              </a:lnSpc>
            </a:pPr>
            <a:r>
              <a:rPr lang="en-US" sz="2600" b="1" dirty="0">
                <a:latin typeface="Calibri"/>
                <a:cs typeface="Calibri"/>
              </a:rPr>
              <a:t>III. BEHAVIORAL DESIGN FRAMEWORK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9913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251179" y="520192"/>
            <a:ext cx="4651946" cy="4014240"/>
            <a:chOff x="2317485" y="157456"/>
            <a:chExt cx="4519334" cy="3899805"/>
          </a:xfrm>
        </p:grpSpPr>
        <p:sp>
          <p:nvSpPr>
            <p:cNvPr id="4" name="Isosceles Triangle 3"/>
            <p:cNvSpPr/>
            <p:nvPr/>
          </p:nvSpPr>
          <p:spPr>
            <a:xfrm>
              <a:off x="3451863" y="157456"/>
              <a:ext cx="2264819" cy="1952429"/>
            </a:xfrm>
            <a:prstGeom prst="triangle">
              <a:avLst/>
            </a:prstGeom>
            <a:solidFill>
              <a:srgbClr val="7CBE30">
                <a:alpha val="50000"/>
              </a:srgbClr>
            </a:solidFill>
            <a:ln w="5715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>
                <a:latin typeface="Calibri"/>
                <a:cs typeface="Calibri"/>
              </a:endParaRPr>
            </a:p>
          </p:txBody>
        </p:sp>
        <p:sp>
          <p:nvSpPr>
            <p:cNvPr id="5" name="Isosceles Triangle 4"/>
            <p:cNvSpPr/>
            <p:nvPr/>
          </p:nvSpPr>
          <p:spPr>
            <a:xfrm rot="10800000">
              <a:off x="3462358" y="2104831"/>
              <a:ext cx="2264819" cy="1952430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 w="5715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>
                <a:latin typeface="Calibri"/>
                <a:cs typeface="Calibri"/>
              </a:endParaRPr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2317485" y="2086169"/>
              <a:ext cx="2264819" cy="1952430"/>
            </a:xfrm>
            <a:prstGeom prst="triangle">
              <a:avLst/>
            </a:prstGeom>
            <a:solidFill>
              <a:srgbClr val="28AFDB">
                <a:alpha val="50000"/>
              </a:srgbClr>
            </a:solidFill>
            <a:ln w="5715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>
                <a:latin typeface="Calibri"/>
                <a:cs typeface="Calibri"/>
              </a:endParaRPr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4572000" y="2086169"/>
              <a:ext cx="2264819" cy="1952430"/>
            </a:xfrm>
            <a:prstGeom prst="triangle">
              <a:avLst/>
            </a:prstGeom>
            <a:solidFill>
              <a:srgbClr val="0081BE">
                <a:alpha val="50000"/>
              </a:srgbClr>
            </a:solidFill>
            <a:ln w="5715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>
                <a:latin typeface="Calibri"/>
                <a:cs typeface="Calibri"/>
              </a:endParaRPr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 bwMode="gray">
            <a:xfrm>
              <a:off x="3763247" y="2552247"/>
              <a:ext cx="1617508" cy="49614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l" defTabSz="1219170" rtl="0" eaLnBrk="1" latinLnBrk="0" hangingPunct="1">
                <a:spcBef>
                  <a:spcPct val="0"/>
                </a:spcBef>
                <a:buNone/>
                <a:defRPr sz="2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2200" b="1" dirty="0">
                  <a:solidFill>
                    <a:schemeClr val="bg1"/>
                  </a:solidFill>
                  <a:latin typeface="Calibri"/>
                  <a:cs typeface="Calibri"/>
                </a:rPr>
                <a:t>CONTEXT</a:t>
              </a:r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 bwMode="gray">
            <a:xfrm>
              <a:off x="3905604" y="1480561"/>
              <a:ext cx="1332793" cy="49614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l" defTabSz="1219170" rtl="0" eaLnBrk="1" latinLnBrk="0" hangingPunct="1">
                <a:spcBef>
                  <a:spcPct val="0"/>
                </a:spcBef>
                <a:buNone/>
                <a:defRPr sz="2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2200" b="1" dirty="0">
                  <a:solidFill>
                    <a:schemeClr val="bg1"/>
                  </a:solidFill>
                  <a:latin typeface="Calibri"/>
                  <a:cs typeface="Calibri"/>
                </a:rPr>
                <a:t>COGNITIVE EFFORT</a:t>
              </a:r>
            </a:p>
          </p:txBody>
        </p:sp>
        <p:sp>
          <p:nvSpPr>
            <p:cNvPr id="14" name="Title 1"/>
            <p:cNvSpPr txBox="1">
              <a:spLocks/>
            </p:cNvSpPr>
            <p:nvPr/>
          </p:nvSpPr>
          <p:spPr bwMode="gray">
            <a:xfrm>
              <a:off x="4887296" y="3574484"/>
              <a:ext cx="1617508" cy="405948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l" defTabSz="1219170" rtl="0" eaLnBrk="1" latinLnBrk="0" hangingPunct="1">
                <a:spcBef>
                  <a:spcPct val="0"/>
                </a:spcBef>
                <a:buNone/>
                <a:defRPr sz="2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2200" b="1" dirty="0">
                  <a:solidFill>
                    <a:schemeClr val="bg1"/>
                  </a:solidFill>
                  <a:latin typeface="Calibri"/>
                  <a:cs typeface="Calibri"/>
                </a:rPr>
                <a:t>UNCERTAINTY</a:t>
              </a:r>
            </a:p>
          </p:txBody>
        </p:sp>
        <p:sp>
          <p:nvSpPr>
            <p:cNvPr id="15" name="Title 1"/>
            <p:cNvSpPr txBox="1">
              <a:spLocks/>
            </p:cNvSpPr>
            <p:nvPr/>
          </p:nvSpPr>
          <p:spPr bwMode="gray">
            <a:xfrm>
              <a:off x="2646010" y="3574481"/>
              <a:ext cx="1617508" cy="405948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l" defTabSz="1219170" rtl="0" eaLnBrk="1" latinLnBrk="0" hangingPunct="1">
                <a:spcBef>
                  <a:spcPct val="0"/>
                </a:spcBef>
                <a:buNone/>
                <a:defRPr sz="2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2200" b="1" dirty="0">
                  <a:solidFill>
                    <a:schemeClr val="bg1"/>
                  </a:solidFill>
                  <a:latin typeface="Calibri"/>
                  <a:cs typeface="Calibri"/>
                </a:rPr>
                <a:t>ACTION</a:t>
              </a:r>
            </a:p>
          </p:txBody>
        </p:sp>
      </p:grpSp>
      <p:sp>
        <p:nvSpPr>
          <p:cNvPr id="48" name="Freeform 47"/>
          <p:cNvSpPr/>
          <p:nvPr/>
        </p:nvSpPr>
        <p:spPr>
          <a:xfrm>
            <a:off x="291915" y="1387901"/>
            <a:ext cx="3594100" cy="1244600"/>
          </a:xfrm>
          <a:custGeom>
            <a:avLst/>
            <a:gdLst>
              <a:gd name="connsiteX0" fmla="*/ 3594100 w 3594100"/>
              <a:gd name="connsiteY0" fmla="*/ 1879600 h 1879600"/>
              <a:gd name="connsiteX1" fmla="*/ 2755900 w 3594100"/>
              <a:gd name="connsiteY1" fmla="*/ 0 h 1879600"/>
              <a:gd name="connsiteX2" fmla="*/ 0 w 3594100"/>
              <a:gd name="connsiteY2" fmla="*/ 12700 h 1879600"/>
              <a:gd name="connsiteX0" fmla="*/ 3594100 w 3594100"/>
              <a:gd name="connsiteY0" fmla="*/ 1879600 h 1879600"/>
              <a:gd name="connsiteX1" fmla="*/ 2501900 w 3594100"/>
              <a:gd name="connsiteY1" fmla="*/ 0 h 1879600"/>
              <a:gd name="connsiteX2" fmla="*/ 0 w 3594100"/>
              <a:gd name="connsiteY2" fmla="*/ 12700 h 1879600"/>
              <a:gd name="connsiteX0" fmla="*/ 3225800 w 3225800"/>
              <a:gd name="connsiteY0" fmla="*/ 1244600 h 1244600"/>
              <a:gd name="connsiteX1" fmla="*/ 2501900 w 3225800"/>
              <a:gd name="connsiteY1" fmla="*/ 0 h 1244600"/>
              <a:gd name="connsiteX2" fmla="*/ 0 w 3225800"/>
              <a:gd name="connsiteY2" fmla="*/ 12700 h 1244600"/>
              <a:gd name="connsiteX0" fmla="*/ 3594100 w 3594100"/>
              <a:gd name="connsiteY0" fmla="*/ 1244600 h 1244600"/>
              <a:gd name="connsiteX1" fmla="*/ 2870200 w 3594100"/>
              <a:gd name="connsiteY1" fmla="*/ 0 h 1244600"/>
              <a:gd name="connsiteX2" fmla="*/ 0 w 3594100"/>
              <a:gd name="connsiteY2" fmla="*/ 12700 h 124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94100" h="1244600">
                <a:moveTo>
                  <a:pt x="3594100" y="1244600"/>
                </a:moveTo>
                <a:lnTo>
                  <a:pt x="2870200" y="0"/>
                </a:lnTo>
                <a:lnTo>
                  <a:pt x="0" y="12700"/>
                </a:lnTo>
              </a:path>
            </a:pathLst>
          </a:custGeom>
          <a:ln>
            <a:solidFill>
              <a:schemeClr val="tx1">
                <a:lumMod val="75000"/>
                <a:lumOff val="25000"/>
                <a:alpha val="25000"/>
              </a:schemeClr>
            </a:solidFill>
            <a:headEnd type="oval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209370" y="541694"/>
            <a:ext cx="2379974" cy="8171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1900" b="1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IDENTITY</a:t>
            </a:r>
            <a:br>
              <a:rPr lang="en-US" sz="1900" b="1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n-US" sz="1900" b="1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VALUE </a:t>
            </a:r>
            <a:br>
              <a:rPr lang="en-US" sz="1900" b="1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n-US" sz="1900" b="1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STORY</a:t>
            </a:r>
            <a:endParaRPr lang="en-US" sz="1900" b="1" dirty="0">
              <a:solidFill>
                <a:schemeClr val="bg1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 bwMode="gray">
          <a:xfrm>
            <a:off x="285570" y="1468383"/>
            <a:ext cx="2303774" cy="9197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400"/>
              </a:spcAft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Kinship</a:t>
            </a:r>
          </a:p>
          <a:p>
            <a:pPr>
              <a:lnSpc>
                <a:spcPct val="90000"/>
              </a:lnSpc>
              <a:spcAft>
                <a:spcPts val="400"/>
              </a:spcAft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Personal economics</a:t>
            </a:r>
          </a:p>
          <a:p>
            <a:pPr>
              <a:lnSpc>
                <a:spcPct val="90000"/>
              </a:lnSpc>
              <a:spcAft>
                <a:spcPts val="400"/>
              </a:spcAft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What just “makes sense”</a:t>
            </a:r>
          </a:p>
        </p:txBody>
      </p:sp>
    </p:spTree>
    <p:extLst>
      <p:ext uri="{BB962C8B-B14F-4D97-AF65-F5344CB8AC3E}">
        <p14:creationId xmlns:p14="http://schemas.microsoft.com/office/powerpoint/2010/main" val="2495327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251179" y="520192"/>
            <a:ext cx="4651946" cy="4014240"/>
            <a:chOff x="2317485" y="157456"/>
            <a:chExt cx="4519334" cy="3899805"/>
          </a:xfrm>
        </p:grpSpPr>
        <p:sp>
          <p:nvSpPr>
            <p:cNvPr id="4" name="Isosceles Triangle 3"/>
            <p:cNvSpPr/>
            <p:nvPr/>
          </p:nvSpPr>
          <p:spPr>
            <a:xfrm>
              <a:off x="3451863" y="157456"/>
              <a:ext cx="2264819" cy="1952429"/>
            </a:xfrm>
            <a:prstGeom prst="triangle">
              <a:avLst/>
            </a:prstGeom>
            <a:solidFill>
              <a:srgbClr val="7CBE30"/>
            </a:solidFill>
            <a:ln w="5715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>
                <a:latin typeface="Calibri"/>
                <a:cs typeface="Calibri"/>
              </a:endParaRPr>
            </a:p>
          </p:txBody>
        </p:sp>
        <p:sp>
          <p:nvSpPr>
            <p:cNvPr id="5" name="Isosceles Triangle 4"/>
            <p:cNvSpPr/>
            <p:nvPr/>
          </p:nvSpPr>
          <p:spPr>
            <a:xfrm rot="10800000">
              <a:off x="3462358" y="2104831"/>
              <a:ext cx="2264819" cy="1952430"/>
            </a:xfrm>
            <a:prstGeom prst="triangle">
              <a:avLst/>
            </a:prstGeom>
            <a:solidFill>
              <a:srgbClr val="A6A6A6"/>
            </a:solidFill>
            <a:ln w="5715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>
                <a:latin typeface="Calibri"/>
                <a:cs typeface="Calibri"/>
              </a:endParaRPr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2317485" y="2086169"/>
              <a:ext cx="2264819" cy="1952430"/>
            </a:xfrm>
            <a:prstGeom prst="triangle">
              <a:avLst/>
            </a:prstGeom>
            <a:solidFill>
              <a:srgbClr val="28AFDB">
                <a:alpha val="50000"/>
              </a:srgbClr>
            </a:solidFill>
            <a:ln w="5715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>
                <a:latin typeface="Calibri"/>
                <a:cs typeface="Calibri"/>
              </a:endParaRPr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4572000" y="2086169"/>
              <a:ext cx="2264819" cy="1952430"/>
            </a:xfrm>
            <a:prstGeom prst="triangle">
              <a:avLst/>
            </a:prstGeom>
            <a:solidFill>
              <a:srgbClr val="0081BE">
                <a:alpha val="50000"/>
              </a:srgbClr>
            </a:solidFill>
            <a:ln w="5715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>
                <a:latin typeface="Calibri"/>
                <a:cs typeface="Calibri"/>
              </a:endParaRPr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 bwMode="gray">
            <a:xfrm>
              <a:off x="3763247" y="2552247"/>
              <a:ext cx="1617508" cy="49614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l" defTabSz="1219170" rtl="0" eaLnBrk="1" latinLnBrk="0" hangingPunct="1">
                <a:spcBef>
                  <a:spcPct val="0"/>
                </a:spcBef>
                <a:buNone/>
                <a:defRPr sz="2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2200" b="1" dirty="0">
                  <a:solidFill>
                    <a:schemeClr val="bg1"/>
                  </a:solidFill>
                  <a:latin typeface="Calibri"/>
                  <a:cs typeface="Calibri"/>
                </a:rPr>
                <a:t>CONTEXT</a:t>
              </a:r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 bwMode="gray">
            <a:xfrm>
              <a:off x="3905604" y="1480561"/>
              <a:ext cx="1332793" cy="49614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l" defTabSz="1219170" rtl="0" eaLnBrk="1" latinLnBrk="0" hangingPunct="1">
                <a:spcBef>
                  <a:spcPct val="0"/>
                </a:spcBef>
                <a:buNone/>
                <a:defRPr sz="2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2200" b="1" dirty="0">
                  <a:solidFill>
                    <a:schemeClr val="bg1"/>
                  </a:solidFill>
                  <a:latin typeface="Calibri"/>
                  <a:cs typeface="Calibri"/>
                </a:rPr>
                <a:t>COGNITIVE EFFORT</a:t>
              </a:r>
            </a:p>
          </p:txBody>
        </p:sp>
        <p:sp>
          <p:nvSpPr>
            <p:cNvPr id="14" name="Title 1"/>
            <p:cNvSpPr txBox="1">
              <a:spLocks/>
            </p:cNvSpPr>
            <p:nvPr/>
          </p:nvSpPr>
          <p:spPr bwMode="gray">
            <a:xfrm>
              <a:off x="4887296" y="3574484"/>
              <a:ext cx="1617508" cy="405948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l" defTabSz="1219170" rtl="0" eaLnBrk="1" latinLnBrk="0" hangingPunct="1">
                <a:spcBef>
                  <a:spcPct val="0"/>
                </a:spcBef>
                <a:buNone/>
                <a:defRPr sz="2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2200" b="1" dirty="0">
                  <a:solidFill>
                    <a:schemeClr val="bg1"/>
                  </a:solidFill>
                  <a:latin typeface="Calibri"/>
                  <a:cs typeface="Calibri"/>
                </a:rPr>
                <a:t>UNCERTAINTY</a:t>
              </a:r>
            </a:p>
          </p:txBody>
        </p:sp>
        <p:sp>
          <p:nvSpPr>
            <p:cNvPr id="15" name="Title 1"/>
            <p:cNvSpPr txBox="1">
              <a:spLocks/>
            </p:cNvSpPr>
            <p:nvPr/>
          </p:nvSpPr>
          <p:spPr bwMode="gray">
            <a:xfrm>
              <a:off x="2646010" y="3574481"/>
              <a:ext cx="1617508" cy="405948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l" defTabSz="1219170" rtl="0" eaLnBrk="1" latinLnBrk="0" hangingPunct="1">
                <a:spcBef>
                  <a:spcPct val="0"/>
                </a:spcBef>
                <a:buNone/>
                <a:defRPr sz="2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2200" b="1" dirty="0">
                  <a:solidFill>
                    <a:schemeClr val="bg1"/>
                  </a:solidFill>
                  <a:latin typeface="Calibri"/>
                  <a:cs typeface="Calibri"/>
                </a:rPr>
                <a:t>ACTION</a:t>
              </a:r>
            </a:p>
          </p:txBody>
        </p:sp>
      </p:grpSp>
      <p:cxnSp>
        <p:nvCxnSpPr>
          <p:cNvPr id="30" name="Straight Connector 29"/>
          <p:cNvCxnSpPr/>
          <p:nvPr/>
        </p:nvCxnSpPr>
        <p:spPr>
          <a:xfrm flipH="1">
            <a:off x="4597401" y="1385606"/>
            <a:ext cx="4307091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  <a:alpha val="25000"/>
              </a:schemeClr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Freeform 47"/>
          <p:cNvSpPr/>
          <p:nvPr/>
        </p:nvSpPr>
        <p:spPr>
          <a:xfrm>
            <a:off x="291915" y="1387901"/>
            <a:ext cx="3594100" cy="1244600"/>
          </a:xfrm>
          <a:custGeom>
            <a:avLst/>
            <a:gdLst>
              <a:gd name="connsiteX0" fmla="*/ 3594100 w 3594100"/>
              <a:gd name="connsiteY0" fmla="*/ 1879600 h 1879600"/>
              <a:gd name="connsiteX1" fmla="*/ 2755900 w 3594100"/>
              <a:gd name="connsiteY1" fmla="*/ 0 h 1879600"/>
              <a:gd name="connsiteX2" fmla="*/ 0 w 3594100"/>
              <a:gd name="connsiteY2" fmla="*/ 12700 h 1879600"/>
              <a:gd name="connsiteX0" fmla="*/ 3594100 w 3594100"/>
              <a:gd name="connsiteY0" fmla="*/ 1879600 h 1879600"/>
              <a:gd name="connsiteX1" fmla="*/ 2501900 w 3594100"/>
              <a:gd name="connsiteY1" fmla="*/ 0 h 1879600"/>
              <a:gd name="connsiteX2" fmla="*/ 0 w 3594100"/>
              <a:gd name="connsiteY2" fmla="*/ 12700 h 1879600"/>
              <a:gd name="connsiteX0" fmla="*/ 3225800 w 3225800"/>
              <a:gd name="connsiteY0" fmla="*/ 1244600 h 1244600"/>
              <a:gd name="connsiteX1" fmla="*/ 2501900 w 3225800"/>
              <a:gd name="connsiteY1" fmla="*/ 0 h 1244600"/>
              <a:gd name="connsiteX2" fmla="*/ 0 w 3225800"/>
              <a:gd name="connsiteY2" fmla="*/ 12700 h 1244600"/>
              <a:gd name="connsiteX0" fmla="*/ 3594100 w 3594100"/>
              <a:gd name="connsiteY0" fmla="*/ 1244600 h 1244600"/>
              <a:gd name="connsiteX1" fmla="*/ 2870200 w 3594100"/>
              <a:gd name="connsiteY1" fmla="*/ 0 h 1244600"/>
              <a:gd name="connsiteX2" fmla="*/ 0 w 3594100"/>
              <a:gd name="connsiteY2" fmla="*/ 12700 h 124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94100" h="1244600">
                <a:moveTo>
                  <a:pt x="3594100" y="1244600"/>
                </a:moveTo>
                <a:lnTo>
                  <a:pt x="2870200" y="0"/>
                </a:lnTo>
                <a:lnTo>
                  <a:pt x="0" y="12700"/>
                </a:lnTo>
              </a:path>
            </a:pathLst>
          </a:custGeom>
          <a:ln>
            <a:solidFill>
              <a:schemeClr val="tx1">
                <a:lumMod val="75000"/>
                <a:lumOff val="25000"/>
                <a:alpha val="25000"/>
              </a:schemeClr>
            </a:solidFill>
            <a:headEnd type="oval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209370" y="541694"/>
            <a:ext cx="2379974" cy="817154"/>
          </a:xfrm>
        </p:spPr>
        <p:txBody>
          <a:bodyPr anchor="b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9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IDENTITY</a:t>
            </a:r>
            <a:br>
              <a:rPr lang="en-US" sz="19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n-US" sz="19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VALUE </a:t>
            </a:r>
            <a:br>
              <a:rPr lang="en-US" sz="19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n-US" sz="19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STORY</a:t>
            </a:r>
            <a:endParaRPr lang="en-US" sz="1900" b="1" dirty="0">
              <a:solidFill>
                <a:schemeClr val="bg1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7530730" y="482345"/>
            <a:ext cx="1426335" cy="8765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90000"/>
              </a:lnSpc>
            </a:pPr>
            <a:r>
              <a:rPr lang="en-US" sz="1900" b="1" dirty="0">
                <a:solidFill>
                  <a:srgbClr val="7CBE30"/>
                </a:solidFill>
                <a:latin typeface="Calibri"/>
                <a:cs typeface="Calibri"/>
              </a:rPr>
              <a:t>SIMPLICITY</a:t>
            </a:r>
          </a:p>
          <a:p>
            <a:pPr algn="r">
              <a:lnSpc>
                <a:spcPct val="90000"/>
              </a:lnSpc>
            </a:pPr>
            <a:r>
              <a:rPr lang="en-US" sz="1900" b="1" dirty="0">
                <a:solidFill>
                  <a:srgbClr val="7CBE30"/>
                </a:solidFill>
                <a:latin typeface="Calibri"/>
                <a:cs typeface="Calibri"/>
              </a:rPr>
              <a:t>STRUCTURE</a:t>
            </a:r>
          </a:p>
          <a:p>
            <a:pPr algn="r">
              <a:lnSpc>
                <a:spcPct val="90000"/>
              </a:lnSpc>
            </a:pPr>
            <a:r>
              <a:rPr lang="en-US" sz="1900" b="1" dirty="0">
                <a:solidFill>
                  <a:srgbClr val="7CBE30"/>
                </a:solidFill>
                <a:latin typeface="Calibri"/>
                <a:cs typeface="Calibri"/>
              </a:rPr>
              <a:t>SALIENCE</a:t>
            </a:r>
          </a:p>
        </p:txBody>
      </p:sp>
      <p:sp>
        <p:nvSpPr>
          <p:cNvPr id="46" name="Title 1"/>
          <p:cNvSpPr txBox="1">
            <a:spLocks/>
          </p:cNvSpPr>
          <p:nvPr/>
        </p:nvSpPr>
        <p:spPr bwMode="gray">
          <a:xfrm>
            <a:off x="285570" y="1468383"/>
            <a:ext cx="2303774" cy="9197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400"/>
              </a:spcAft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Kinship</a:t>
            </a:r>
          </a:p>
          <a:p>
            <a:pPr>
              <a:lnSpc>
                <a:spcPct val="90000"/>
              </a:lnSpc>
              <a:spcAft>
                <a:spcPts val="400"/>
              </a:spcAft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Personal economics</a:t>
            </a:r>
          </a:p>
          <a:p>
            <a:pPr>
              <a:lnSpc>
                <a:spcPct val="90000"/>
              </a:lnSpc>
              <a:spcAft>
                <a:spcPts val="400"/>
              </a:spcAft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What just “makes sense”</a:t>
            </a:r>
          </a:p>
        </p:txBody>
      </p:sp>
      <p:sp>
        <p:nvSpPr>
          <p:cNvPr id="47" name="Title 1"/>
          <p:cNvSpPr txBox="1">
            <a:spLocks/>
          </p:cNvSpPr>
          <p:nvPr/>
        </p:nvSpPr>
        <p:spPr bwMode="gray">
          <a:xfrm>
            <a:off x="6388100" y="1468383"/>
            <a:ext cx="2516392" cy="8324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90000"/>
              </a:lnSpc>
              <a:spcAft>
                <a:spcPts val="400"/>
              </a:spcAft>
            </a:pPr>
            <a:r>
              <a:rPr lang="en-US" sz="1400" dirty="0">
                <a:solidFill>
                  <a:srgbClr val="7CBE30"/>
                </a:solidFill>
                <a:latin typeface="Calibri"/>
                <a:cs typeface="Calibri"/>
              </a:rPr>
              <a:t>Cognitive load/scarcity</a:t>
            </a:r>
          </a:p>
          <a:p>
            <a:pPr algn="r">
              <a:lnSpc>
                <a:spcPct val="90000"/>
              </a:lnSpc>
              <a:spcAft>
                <a:spcPts val="400"/>
              </a:spcAft>
            </a:pPr>
            <a:r>
              <a:rPr lang="en-US" sz="1400" dirty="0">
                <a:solidFill>
                  <a:srgbClr val="7CBE30"/>
                </a:solidFill>
                <a:latin typeface="Calibri"/>
                <a:cs typeface="Calibri"/>
              </a:rPr>
              <a:t>Prioritization</a:t>
            </a:r>
          </a:p>
          <a:p>
            <a:pPr algn="r">
              <a:lnSpc>
                <a:spcPct val="90000"/>
              </a:lnSpc>
              <a:spcAft>
                <a:spcPts val="400"/>
              </a:spcAft>
            </a:pPr>
            <a:r>
              <a:rPr lang="en-US" sz="1400" dirty="0">
                <a:solidFill>
                  <a:srgbClr val="7CBE30"/>
                </a:solidFill>
                <a:latin typeface="Calibri"/>
                <a:cs typeface="Calibri"/>
              </a:rPr>
              <a:t>Mental models</a:t>
            </a:r>
          </a:p>
        </p:txBody>
      </p:sp>
    </p:spTree>
    <p:extLst>
      <p:ext uri="{BB962C8B-B14F-4D97-AF65-F5344CB8AC3E}">
        <p14:creationId xmlns:p14="http://schemas.microsoft.com/office/powerpoint/2010/main" val="21359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251179" y="520192"/>
            <a:ext cx="4651946" cy="4014240"/>
            <a:chOff x="2317485" y="157456"/>
            <a:chExt cx="4519334" cy="3899805"/>
          </a:xfrm>
        </p:grpSpPr>
        <p:sp>
          <p:nvSpPr>
            <p:cNvPr id="4" name="Isosceles Triangle 3"/>
            <p:cNvSpPr/>
            <p:nvPr/>
          </p:nvSpPr>
          <p:spPr>
            <a:xfrm>
              <a:off x="3451863" y="157456"/>
              <a:ext cx="2264819" cy="1952429"/>
            </a:xfrm>
            <a:prstGeom prst="triangle">
              <a:avLst/>
            </a:prstGeom>
            <a:solidFill>
              <a:srgbClr val="7CBE30"/>
            </a:solidFill>
            <a:ln w="5715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>
                <a:latin typeface="Calibri"/>
                <a:cs typeface="Calibri"/>
              </a:endParaRPr>
            </a:p>
          </p:txBody>
        </p:sp>
        <p:sp>
          <p:nvSpPr>
            <p:cNvPr id="5" name="Isosceles Triangle 4"/>
            <p:cNvSpPr/>
            <p:nvPr/>
          </p:nvSpPr>
          <p:spPr>
            <a:xfrm rot="10800000">
              <a:off x="3462358" y="2104831"/>
              <a:ext cx="2264819" cy="1952430"/>
            </a:xfrm>
            <a:prstGeom prst="triangle">
              <a:avLst/>
            </a:prstGeom>
            <a:solidFill>
              <a:srgbClr val="A6A6A6"/>
            </a:solidFill>
            <a:ln w="5715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>
                <a:latin typeface="Calibri"/>
                <a:cs typeface="Calibri"/>
              </a:endParaRPr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2317485" y="2086169"/>
              <a:ext cx="2264819" cy="1952430"/>
            </a:xfrm>
            <a:prstGeom prst="triangle">
              <a:avLst/>
            </a:prstGeom>
            <a:solidFill>
              <a:srgbClr val="28AFDB">
                <a:alpha val="50000"/>
              </a:srgbClr>
            </a:solidFill>
            <a:ln w="5715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>
                <a:latin typeface="Calibri"/>
                <a:cs typeface="Calibri"/>
              </a:endParaRPr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4572000" y="2086169"/>
              <a:ext cx="2264819" cy="1952430"/>
            </a:xfrm>
            <a:prstGeom prst="triangle">
              <a:avLst/>
            </a:prstGeom>
            <a:solidFill>
              <a:srgbClr val="0081BE"/>
            </a:solidFill>
            <a:ln w="5715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>
                <a:latin typeface="Calibri"/>
                <a:cs typeface="Calibri"/>
              </a:endParaRPr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 bwMode="gray">
            <a:xfrm>
              <a:off x="3763247" y="2552247"/>
              <a:ext cx="1617508" cy="49614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l" defTabSz="1219170" rtl="0" eaLnBrk="1" latinLnBrk="0" hangingPunct="1">
                <a:spcBef>
                  <a:spcPct val="0"/>
                </a:spcBef>
                <a:buNone/>
                <a:defRPr sz="2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2200" b="1" dirty="0">
                  <a:solidFill>
                    <a:schemeClr val="bg1"/>
                  </a:solidFill>
                  <a:latin typeface="Calibri"/>
                  <a:cs typeface="Calibri"/>
                </a:rPr>
                <a:t>CONTEXT</a:t>
              </a:r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 bwMode="gray">
            <a:xfrm>
              <a:off x="3905604" y="1480561"/>
              <a:ext cx="1332793" cy="49614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l" defTabSz="1219170" rtl="0" eaLnBrk="1" latinLnBrk="0" hangingPunct="1">
                <a:spcBef>
                  <a:spcPct val="0"/>
                </a:spcBef>
                <a:buNone/>
                <a:defRPr sz="2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2200" b="1" dirty="0">
                  <a:solidFill>
                    <a:schemeClr val="bg1"/>
                  </a:solidFill>
                  <a:latin typeface="Calibri"/>
                  <a:cs typeface="Calibri"/>
                </a:rPr>
                <a:t>COGNITIVE EFFORT</a:t>
              </a:r>
            </a:p>
          </p:txBody>
        </p:sp>
        <p:sp>
          <p:nvSpPr>
            <p:cNvPr id="14" name="Title 1"/>
            <p:cNvSpPr txBox="1">
              <a:spLocks/>
            </p:cNvSpPr>
            <p:nvPr/>
          </p:nvSpPr>
          <p:spPr bwMode="gray">
            <a:xfrm>
              <a:off x="4887296" y="3574484"/>
              <a:ext cx="1617508" cy="405948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l" defTabSz="1219170" rtl="0" eaLnBrk="1" latinLnBrk="0" hangingPunct="1">
                <a:spcBef>
                  <a:spcPct val="0"/>
                </a:spcBef>
                <a:buNone/>
                <a:defRPr sz="2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2200" b="1" dirty="0">
                  <a:solidFill>
                    <a:schemeClr val="bg1"/>
                  </a:solidFill>
                  <a:latin typeface="Calibri"/>
                  <a:cs typeface="Calibri"/>
                </a:rPr>
                <a:t>UNCERTAINTY</a:t>
              </a:r>
            </a:p>
          </p:txBody>
        </p:sp>
        <p:sp>
          <p:nvSpPr>
            <p:cNvPr id="15" name="Title 1"/>
            <p:cNvSpPr txBox="1">
              <a:spLocks/>
            </p:cNvSpPr>
            <p:nvPr/>
          </p:nvSpPr>
          <p:spPr bwMode="gray">
            <a:xfrm>
              <a:off x="2646010" y="3574481"/>
              <a:ext cx="1617508" cy="405948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l" defTabSz="1219170" rtl="0" eaLnBrk="1" latinLnBrk="0" hangingPunct="1">
                <a:spcBef>
                  <a:spcPct val="0"/>
                </a:spcBef>
                <a:buNone/>
                <a:defRPr sz="2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2200" b="1" dirty="0">
                  <a:solidFill>
                    <a:schemeClr val="bg1"/>
                  </a:solidFill>
                  <a:latin typeface="Calibri"/>
                  <a:cs typeface="Calibri"/>
                </a:rPr>
                <a:t>ACTION</a:t>
              </a:r>
            </a:p>
          </p:txBody>
        </p:sp>
      </p:grpSp>
      <p:cxnSp>
        <p:nvCxnSpPr>
          <p:cNvPr id="30" name="Straight Connector 29"/>
          <p:cNvCxnSpPr/>
          <p:nvPr/>
        </p:nvCxnSpPr>
        <p:spPr>
          <a:xfrm flipH="1">
            <a:off x="4597401" y="1385606"/>
            <a:ext cx="4307091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  <a:alpha val="25000"/>
              </a:schemeClr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Freeform 47"/>
          <p:cNvSpPr/>
          <p:nvPr/>
        </p:nvSpPr>
        <p:spPr>
          <a:xfrm>
            <a:off x="291915" y="1387901"/>
            <a:ext cx="3594100" cy="1244600"/>
          </a:xfrm>
          <a:custGeom>
            <a:avLst/>
            <a:gdLst>
              <a:gd name="connsiteX0" fmla="*/ 3594100 w 3594100"/>
              <a:gd name="connsiteY0" fmla="*/ 1879600 h 1879600"/>
              <a:gd name="connsiteX1" fmla="*/ 2755900 w 3594100"/>
              <a:gd name="connsiteY1" fmla="*/ 0 h 1879600"/>
              <a:gd name="connsiteX2" fmla="*/ 0 w 3594100"/>
              <a:gd name="connsiteY2" fmla="*/ 12700 h 1879600"/>
              <a:gd name="connsiteX0" fmla="*/ 3594100 w 3594100"/>
              <a:gd name="connsiteY0" fmla="*/ 1879600 h 1879600"/>
              <a:gd name="connsiteX1" fmla="*/ 2501900 w 3594100"/>
              <a:gd name="connsiteY1" fmla="*/ 0 h 1879600"/>
              <a:gd name="connsiteX2" fmla="*/ 0 w 3594100"/>
              <a:gd name="connsiteY2" fmla="*/ 12700 h 1879600"/>
              <a:gd name="connsiteX0" fmla="*/ 3225800 w 3225800"/>
              <a:gd name="connsiteY0" fmla="*/ 1244600 h 1244600"/>
              <a:gd name="connsiteX1" fmla="*/ 2501900 w 3225800"/>
              <a:gd name="connsiteY1" fmla="*/ 0 h 1244600"/>
              <a:gd name="connsiteX2" fmla="*/ 0 w 3225800"/>
              <a:gd name="connsiteY2" fmla="*/ 12700 h 1244600"/>
              <a:gd name="connsiteX0" fmla="*/ 3594100 w 3594100"/>
              <a:gd name="connsiteY0" fmla="*/ 1244600 h 1244600"/>
              <a:gd name="connsiteX1" fmla="*/ 2870200 w 3594100"/>
              <a:gd name="connsiteY1" fmla="*/ 0 h 1244600"/>
              <a:gd name="connsiteX2" fmla="*/ 0 w 3594100"/>
              <a:gd name="connsiteY2" fmla="*/ 12700 h 124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94100" h="1244600">
                <a:moveTo>
                  <a:pt x="3594100" y="1244600"/>
                </a:moveTo>
                <a:lnTo>
                  <a:pt x="2870200" y="0"/>
                </a:lnTo>
                <a:lnTo>
                  <a:pt x="0" y="12700"/>
                </a:lnTo>
              </a:path>
            </a:pathLst>
          </a:custGeom>
          <a:ln>
            <a:solidFill>
              <a:schemeClr val="tx1">
                <a:lumMod val="75000"/>
                <a:lumOff val="25000"/>
                <a:alpha val="25000"/>
              </a:schemeClr>
            </a:solidFill>
            <a:headEnd type="oval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5750120" y="3740573"/>
            <a:ext cx="3154372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  <a:alpha val="25000"/>
              </a:schemeClr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itle 1"/>
          <p:cNvSpPr txBox="1">
            <a:spLocks/>
          </p:cNvSpPr>
          <p:nvPr/>
        </p:nvSpPr>
        <p:spPr bwMode="gray">
          <a:xfrm>
            <a:off x="6504192" y="3825825"/>
            <a:ext cx="2400300" cy="9645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90000"/>
              </a:lnSpc>
              <a:spcAft>
                <a:spcPts val="400"/>
              </a:spcAft>
            </a:pPr>
            <a:r>
              <a:rPr lang="en-US" sz="1400" dirty="0">
                <a:solidFill>
                  <a:srgbClr val="0081BE"/>
                </a:solidFill>
                <a:latin typeface="Calibri"/>
                <a:cs typeface="Calibri"/>
              </a:rPr>
              <a:t>Relative losses and gains</a:t>
            </a:r>
          </a:p>
          <a:p>
            <a:pPr algn="r">
              <a:lnSpc>
                <a:spcPct val="90000"/>
              </a:lnSpc>
              <a:spcAft>
                <a:spcPts val="400"/>
              </a:spcAft>
            </a:pPr>
            <a:r>
              <a:rPr lang="en-US" sz="1400" dirty="0">
                <a:solidFill>
                  <a:srgbClr val="0081BE"/>
                </a:solidFill>
                <a:latin typeface="Calibri"/>
                <a:cs typeface="Calibri"/>
              </a:rPr>
              <a:t>What’s “normal”?</a:t>
            </a:r>
          </a:p>
          <a:p>
            <a:pPr algn="r">
              <a:lnSpc>
                <a:spcPct val="90000"/>
              </a:lnSpc>
              <a:spcAft>
                <a:spcPts val="400"/>
              </a:spcAft>
            </a:pPr>
            <a:r>
              <a:rPr lang="en-US" sz="1400" dirty="0">
                <a:solidFill>
                  <a:srgbClr val="0081BE"/>
                </a:solidFill>
                <a:latin typeface="Calibri"/>
                <a:cs typeface="Calibri"/>
              </a:rPr>
              <a:t>The future is abstract</a:t>
            </a: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6032500" y="2793158"/>
            <a:ext cx="2924565" cy="9080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90000"/>
              </a:lnSpc>
            </a:pPr>
            <a:r>
              <a:rPr lang="en-US" sz="1900" b="1" dirty="0">
                <a:solidFill>
                  <a:srgbClr val="0081BE"/>
                </a:solidFill>
                <a:latin typeface="Calibri"/>
                <a:cs typeface="Calibri"/>
              </a:rPr>
              <a:t>REFERENCE POINTS</a:t>
            </a:r>
          </a:p>
          <a:p>
            <a:pPr algn="r">
              <a:lnSpc>
                <a:spcPct val="90000"/>
              </a:lnSpc>
            </a:pPr>
            <a:r>
              <a:rPr lang="en-US" sz="1900" b="1" dirty="0">
                <a:solidFill>
                  <a:srgbClr val="0081BE"/>
                </a:solidFill>
                <a:latin typeface="Calibri"/>
                <a:cs typeface="Calibri"/>
              </a:rPr>
              <a:t>CONCRETENESS</a:t>
            </a:r>
          </a:p>
          <a:p>
            <a:pPr algn="r">
              <a:lnSpc>
                <a:spcPct val="90000"/>
              </a:lnSpc>
            </a:pPr>
            <a:r>
              <a:rPr lang="en-US" sz="1900" b="1" dirty="0">
                <a:solidFill>
                  <a:srgbClr val="0081BE"/>
                </a:solidFill>
                <a:latin typeface="Calibri"/>
                <a:cs typeface="Calibri"/>
              </a:rPr>
              <a:t>TRADEOFFS  </a:t>
            </a:r>
          </a:p>
        </p:txBody>
      </p:sp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209370" y="541694"/>
            <a:ext cx="2379974" cy="817154"/>
          </a:xfrm>
        </p:spPr>
        <p:txBody>
          <a:bodyPr anchor="b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9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IDENTITY</a:t>
            </a:r>
            <a:br>
              <a:rPr lang="en-US" sz="19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n-US" sz="19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VALUE </a:t>
            </a:r>
            <a:br>
              <a:rPr lang="en-US" sz="19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n-US" sz="19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STORY</a:t>
            </a:r>
            <a:endParaRPr lang="en-US" sz="1900" b="1" dirty="0">
              <a:solidFill>
                <a:schemeClr val="bg1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7530730" y="482345"/>
            <a:ext cx="1426335" cy="8765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90000"/>
              </a:lnSpc>
            </a:pPr>
            <a:r>
              <a:rPr lang="en-US" sz="1900" b="1" dirty="0">
                <a:solidFill>
                  <a:srgbClr val="7CBE30"/>
                </a:solidFill>
                <a:latin typeface="Calibri"/>
                <a:cs typeface="Calibri"/>
              </a:rPr>
              <a:t>SIMPLICITY</a:t>
            </a:r>
          </a:p>
          <a:p>
            <a:pPr algn="r">
              <a:lnSpc>
                <a:spcPct val="90000"/>
              </a:lnSpc>
            </a:pPr>
            <a:r>
              <a:rPr lang="en-US" sz="1900" b="1" dirty="0">
                <a:solidFill>
                  <a:srgbClr val="7CBE30"/>
                </a:solidFill>
                <a:latin typeface="Calibri"/>
                <a:cs typeface="Calibri"/>
              </a:rPr>
              <a:t>STRUCTURE</a:t>
            </a:r>
          </a:p>
          <a:p>
            <a:pPr algn="r">
              <a:lnSpc>
                <a:spcPct val="90000"/>
              </a:lnSpc>
            </a:pPr>
            <a:r>
              <a:rPr lang="en-US" sz="1900" b="1" dirty="0">
                <a:solidFill>
                  <a:srgbClr val="7CBE30"/>
                </a:solidFill>
                <a:latin typeface="Calibri"/>
                <a:cs typeface="Calibri"/>
              </a:rPr>
              <a:t>SALIENCE</a:t>
            </a:r>
          </a:p>
        </p:txBody>
      </p:sp>
      <p:sp>
        <p:nvSpPr>
          <p:cNvPr id="56" name="Title 1"/>
          <p:cNvSpPr txBox="1">
            <a:spLocks/>
          </p:cNvSpPr>
          <p:nvPr/>
        </p:nvSpPr>
        <p:spPr bwMode="gray">
          <a:xfrm>
            <a:off x="285570" y="1468383"/>
            <a:ext cx="2303774" cy="9197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400"/>
              </a:spcAft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Kinship</a:t>
            </a:r>
          </a:p>
          <a:p>
            <a:pPr>
              <a:lnSpc>
                <a:spcPct val="90000"/>
              </a:lnSpc>
              <a:spcAft>
                <a:spcPts val="400"/>
              </a:spcAft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Personal economics</a:t>
            </a:r>
          </a:p>
          <a:p>
            <a:pPr>
              <a:lnSpc>
                <a:spcPct val="90000"/>
              </a:lnSpc>
              <a:spcAft>
                <a:spcPts val="400"/>
              </a:spcAft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What just “makes sense”</a:t>
            </a:r>
          </a:p>
        </p:txBody>
      </p:sp>
      <p:sp>
        <p:nvSpPr>
          <p:cNvPr id="57" name="Title 1"/>
          <p:cNvSpPr txBox="1">
            <a:spLocks/>
          </p:cNvSpPr>
          <p:nvPr/>
        </p:nvSpPr>
        <p:spPr bwMode="gray">
          <a:xfrm>
            <a:off x="6388100" y="1468383"/>
            <a:ext cx="2516392" cy="8324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90000"/>
              </a:lnSpc>
              <a:spcAft>
                <a:spcPts val="400"/>
              </a:spcAft>
            </a:pPr>
            <a:r>
              <a:rPr lang="en-US" sz="1400" dirty="0">
                <a:solidFill>
                  <a:srgbClr val="7CBE30"/>
                </a:solidFill>
                <a:latin typeface="Calibri"/>
                <a:cs typeface="Calibri"/>
              </a:rPr>
              <a:t>Cognitive load/scarcity</a:t>
            </a:r>
          </a:p>
          <a:p>
            <a:pPr algn="r">
              <a:lnSpc>
                <a:spcPct val="90000"/>
              </a:lnSpc>
              <a:spcAft>
                <a:spcPts val="400"/>
              </a:spcAft>
            </a:pPr>
            <a:r>
              <a:rPr lang="en-US" sz="1400" dirty="0">
                <a:solidFill>
                  <a:srgbClr val="7CBE30"/>
                </a:solidFill>
                <a:latin typeface="Calibri"/>
                <a:cs typeface="Calibri"/>
              </a:rPr>
              <a:t>Prioritization</a:t>
            </a:r>
          </a:p>
          <a:p>
            <a:pPr algn="r">
              <a:lnSpc>
                <a:spcPct val="90000"/>
              </a:lnSpc>
              <a:spcAft>
                <a:spcPts val="400"/>
              </a:spcAft>
            </a:pPr>
            <a:r>
              <a:rPr lang="en-US" sz="1400" dirty="0">
                <a:solidFill>
                  <a:srgbClr val="7CBE30"/>
                </a:solidFill>
                <a:latin typeface="Calibri"/>
                <a:cs typeface="Calibri"/>
              </a:rPr>
              <a:t>Mental models</a:t>
            </a:r>
          </a:p>
        </p:txBody>
      </p:sp>
    </p:spTree>
    <p:extLst>
      <p:ext uri="{BB962C8B-B14F-4D97-AF65-F5344CB8AC3E}">
        <p14:creationId xmlns:p14="http://schemas.microsoft.com/office/powerpoint/2010/main" val="21359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251179" y="520192"/>
            <a:ext cx="4651946" cy="4014240"/>
            <a:chOff x="2317485" y="157456"/>
            <a:chExt cx="4519334" cy="3899805"/>
          </a:xfrm>
        </p:grpSpPr>
        <p:sp>
          <p:nvSpPr>
            <p:cNvPr id="4" name="Isosceles Triangle 3"/>
            <p:cNvSpPr/>
            <p:nvPr/>
          </p:nvSpPr>
          <p:spPr>
            <a:xfrm>
              <a:off x="3451863" y="157456"/>
              <a:ext cx="2264819" cy="1952429"/>
            </a:xfrm>
            <a:prstGeom prst="triangle">
              <a:avLst/>
            </a:prstGeom>
            <a:solidFill>
              <a:srgbClr val="7CBE30"/>
            </a:solidFill>
            <a:ln w="5715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>
                <a:latin typeface="Calibri"/>
                <a:cs typeface="Calibri"/>
              </a:endParaRPr>
            </a:p>
          </p:txBody>
        </p:sp>
        <p:sp>
          <p:nvSpPr>
            <p:cNvPr id="5" name="Isosceles Triangle 4"/>
            <p:cNvSpPr/>
            <p:nvPr/>
          </p:nvSpPr>
          <p:spPr>
            <a:xfrm rot="10800000">
              <a:off x="3462358" y="2104831"/>
              <a:ext cx="2264819" cy="1952430"/>
            </a:xfrm>
            <a:prstGeom prst="triangle">
              <a:avLst/>
            </a:prstGeom>
            <a:solidFill>
              <a:srgbClr val="A6A6A6"/>
            </a:solidFill>
            <a:ln w="5715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>
                <a:latin typeface="Calibri"/>
                <a:cs typeface="Calibri"/>
              </a:endParaRPr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2317485" y="2086169"/>
              <a:ext cx="2264819" cy="1952430"/>
            </a:xfrm>
            <a:prstGeom prst="triangle">
              <a:avLst/>
            </a:prstGeom>
            <a:solidFill>
              <a:srgbClr val="28AFDB"/>
            </a:solidFill>
            <a:ln w="5715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>
                <a:latin typeface="Calibri"/>
                <a:cs typeface="Calibri"/>
              </a:endParaRPr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4572000" y="2086169"/>
              <a:ext cx="2264819" cy="1952430"/>
            </a:xfrm>
            <a:prstGeom prst="triangle">
              <a:avLst/>
            </a:prstGeom>
            <a:solidFill>
              <a:srgbClr val="0081BE"/>
            </a:solidFill>
            <a:ln w="5715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>
                <a:latin typeface="Calibri"/>
                <a:cs typeface="Calibri"/>
              </a:endParaRPr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 bwMode="gray">
            <a:xfrm>
              <a:off x="3763247" y="2552247"/>
              <a:ext cx="1617508" cy="49614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l" defTabSz="1219170" rtl="0" eaLnBrk="1" latinLnBrk="0" hangingPunct="1">
                <a:spcBef>
                  <a:spcPct val="0"/>
                </a:spcBef>
                <a:buNone/>
                <a:defRPr sz="2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2200" b="1" dirty="0">
                  <a:solidFill>
                    <a:schemeClr val="bg1"/>
                  </a:solidFill>
                  <a:latin typeface="Calibri"/>
                  <a:cs typeface="Calibri"/>
                </a:rPr>
                <a:t>CONTEXT</a:t>
              </a:r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 bwMode="gray">
            <a:xfrm>
              <a:off x="3905604" y="1480561"/>
              <a:ext cx="1332793" cy="49614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l" defTabSz="1219170" rtl="0" eaLnBrk="1" latinLnBrk="0" hangingPunct="1">
                <a:spcBef>
                  <a:spcPct val="0"/>
                </a:spcBef>
                <a:buNone/>
                <a:defRPr sz="2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2200" b="1" dirty="0">
                  <a:solidFill>
                    <a:schemeClr val="bg1"/>
                  </a:solidFill>
                  <a:latin typeface="Calibri"/>
                  <a:cs typeface="Calibri"/>
                </a:rPr>
                <a:t>COGNITIVE EFFORT</a:t>
              </a:r>
            </a:p>
          </p:txBody>
        </p:sp>
        <p:sp>
          <p:nvSpPr>
            <p:cNvPr id="14" name="Title 1"/>
            <p:cNvSpPr txBox="1">
              <a:spLocks/>
            </p:cNvSpPr>
            <p:nvPr/>
          </p:nvSpPr>
          <p:spPr bwMode="gray">
            <a:xfrm>
              <a:off x="4887296" y="3574484"/>
              <a:ext cx="1617508" cy="405948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l" defTabSz="1219170" rtl="0" eaLnBrk="1" latinLnBrk="0" hangingPunct="1">
                <a:spcBef>
                  <a:spcPct val="0"/>
                </a:spcBef>
                <a:buNone/>
                <a:defRPr sz="2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2200" b="1" dirty="0">
                  <a:solidFill>
                    <a:schemeClr val="bg1"/>
                  </a:solidFill>
                  <a:latin typeface="Calibri"/>
                  <a:cs typeface="Calibri"/>
                </a:rPr>
                <a:t>UNCERTAINTY</a:t>
              </a:r>
            </a:p>
          </p:txBody>
        </p:sp>
        <p:sp>
          <p:nvSpPr>
            <p:cNvPr id="15" name="Title 1"/>
            <p:cNvSpPr txBox="1">
              <a:spLocks/>
            </p:cNvSpPr>
            <p:nvPr/>
          </p:nvSpPr>
          <p:spPr bwMode="gray">
            <a:xfrm>
              <a:off x="2646010" y="3574481"/>
              <a:ext cx="1617508" cy="405948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l" defTabSz="1219170" rtl="0" eaLnBrk="1" latinLnBrk="0" hangingPunct="1">
                <a:spcBef>
                  <a:spcPct val="0"/>
                </a:spcBef>
                <a:buNone/>
                <a:defRPr sz="2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2200" b="1" dirty="0">
                  <a:solidFill>
                    <a:schemeClr val="bg1"/>
                  </a:solidFill>
                  <a:latin typeface="Calibri"/>
                  <a:cs typeface="Calibri"/>
                </a:rPr>
                <a:t>ACTION</a:t>
              </a:r>
            </a:p>
          </p:txBody>
        </p:sp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09370" y="541694"/>
            <a:ext cx="2379974" cy="817154"/>
          </a:xfrm>
        </p:spPr>
        <p:txBody>
          <a:bodyPr anchor="b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9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IDENTITY</a:t>
            </a:r>
            <a:br>
              <a:rPr lang="en-US" sz="19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n-US" sz="19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VALUE </a:t>
            </a:r>
            <a:br>
              <a:rPr lang="en-US" sz="19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n-US" sz="19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STORY</a:t>
            </a:r>
            <a:endParaRPr lang="en-US" sz="1900" b="1" dirty="0">
              <a:solidFill>
                <a:schemeClr val="bg1">
                  <a:lumMod val="75000"/>
                </a:schemeClr>
              </a:solidFill>
              <a:latin typeface="Calibri"/>
              <a:cs typeface="Calibri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4597401" y="1385606"/>
            <a:ext cx="4307091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  <a:alpha val="25000"/>
              </a:schemeClr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85570" y="3740573"/>
            <a:ext cx="3133273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  <a:alpha val="25000"/>
              </a:schemeClr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5750120" y="3740573"/>
            <a:ext cx="3154372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  <a:alpha val="25000"/>
              </a:schemeClr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itle 1"/>
          <p:cNvSpPr txBox="1">
            <a:spLocks/>
          </p:cNvSpPr>
          <p:nvPr/>
        </p:nvSpPr>
        <p:spPr bwMode="gray">
          <a:xfrm>
            <a:off x="6504192" y="3825825"/>
            <a:ext cx="2400300" cy="9645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90000"/>
              </a:lnSpc>
              <a:spcAft>
                <a:spcPts val="400"/>
              </a:spcAft>
            </a:pPr>
            <a:r>
              <a:rPr lang="en-US" sz="1400" dirty="0">
                <a:solidFill>
                  <a:srgbClr val="0081BE"/>
                </a:solidFill>
                <a:latin typeface="Calibri"/>
                <a:cs typeface="Calibri"/>
              </a:rPr>
              <a:t>Relative losses and gains</a:t>
            </a:r>
          </a:p>
          <a:p>
            <a:pPr algn="r">
              <a:lnSpc>
                <a:spcPct val="90000"/>
              </a:lnSpc>
              <a:spcAft>
                <a:spcPts val="400"/>
              </a:spcAft>
            </a:pPr>
            <a:r>
              <a:rPr lang="en-US" sz="1400" dirty="0">
                <a:solidFill>
                  <a:srgbClr val="0081BE"/>
                </a:solidFill>
                <a:latin typeface="Calibri"/>
                <a:cs typeface="Calibri"/>
              </a:rPr>
              <a:t>What’s “normal”?</a:t>
            </a:r>
          </a:p>
          <a:p>
            <a:pPr algn="r">
              <a:lnSpc>
                <a:spcPct val="90000"/>
              </a:lnSpc>
              <a:spcAft>
                <a:spcPts val="400"/>
              </a:spcAft>
            </a:pPr>
            <a:r>
              <a:rPr lang="en-US" sz="1400" dirty="0">
                <a:solidFill>
                  <a:srgbClr val="0081BE"/>
                </a:solidFill>
                <a:latin typeface="Calibri"/>
                <a:cs typeface="Calibri"/>
              </a:rPr>
              <a:t>The future is abstract</a:t>
            </a: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7530730" y="482345"/>
            <a:ext cx="1426335" cy="8765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90000"/>
              </a:lnSpc>
            </a:pPr>
            <a:r>
              <a:rPr lang="en-US" sz="1900" b="1" dirty="0">
                <a:solidFill>
                  <a:srgbClr val="7CBE30"/>
                </a:solidFill>
                <a:latin typeface="Calibri"/>
                <a:cs typeface="Calibri"/>
              </a:rPr>
              <a:t>SIMPLICITY</a:t>
            </a:r>
          </a:p>
          <a:p>
            <a:pPr algn="r">
              <a:lnSpc>
                <a:spcPct val="90000"/>
              </a:lnSpc>
            </a:pPr>
            <a:r>
              <a:rPr lang="en-US" sz="1900" b="1" dirty="0">
                <a:solidFill>
                  <a:srgbClr val="7CBE30"/>
                </a:solidFill>
                <a:latin typeface="Calibri"/>
                <a:cs typeface="Calibri"/>
              </a:rPr>
              <a:t>STRUCTURE</a:t>
            </a:r>
          </a:p>
          <a:p>
            <a:pPr algn="r">
              <a:lnSpc>
                <a:spcPct val="90000"/>
              </a:lnSpc>
            </a:pPr>
            <a:r>
              <a:rPr lang="en-US" sz="1900" b="1" dirty="0">
                <a:solidFill>
                  <a:srgbClr val="7CBE30"/>
                </a:solidFill>
                <a:latin typeface="Calibri"/>
                <a:cs typeface="Calibri"/>
              </a:rPr>
              <a:t>SALIENCE</a:t>
            </a: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6032500" y="2793158"/>
            <a:ext cx="2924565" cy="9080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90000"/>
              </a:lnSpc>
            </a:pPr>
            <a:r>
              <a:rPr lang="en-US" sz="1900" b="1" dirty="0">
                <a:solidFill>
                  <a:srgbClr val="0081BE"/>
                </a:solidFill>
                <a:latin typeface="Calibri"/>
                <a:cs typeface="Calibri"/>
              </a:rPr>
              <a:t>REFERENCE POINTS</a:t>
            </a:r>
          </a:p>
          <a:p>
            <a:pPr algn="r">
              <a:lnSpc>
                <a:spcPct val="90000"/>
              </a:lnSpc>
            </a:pPr>
            <a:r>
              <a:rPr lang="en-US" sz="1900" b="1" dirty="0">
                <a:solidFill>
                  <a:srgbClr val="0081BE"/>
                </a:solidFill>
                <a:latin typeface="Calibri"/>
                <a:cs typeface="Calibri"/>
              </a:rPr>
              <a:t>CONCRETENESS</a:t>
            </a:r>
          </a:p>
          <a:p>
            <a:pPr algn="r">
              <a:lnSpc>
                <a:spcPct val="90000"/>
              </a:lnSpc>
            </a:pPr>
            <a:r>
              <a:rPr lang="en-US" sz="1900" b="1" dirty="0">
                <a:solidFill>
                  <a:srgbClr val="0081BE"/>
                </a:solidFill>
                <a:latin typeface="Calibri"/>
                <a:cs typeface="Calibri"/>
              </a:rPr>
              <a:t>TRADEOFFS  </a:t>
            </a: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209370" y="2793158"/>
            <a:ext cx="2533829" cy="9080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1900" b="1" dirty="0">
                <a:solidFill>
                  <a:srgbClr val="28AFDB"/>
                </a:solidFill>
                <a:latin typeface="Calibri"/>
                <a:cs typeface="Calibri"/>
              </a:rPr>
              <a:t>BARRIERS/FRICTION</a:t>
            </a:r>
          </a:p>
          <a:p>
            <a:pPr algn="l">
              <a:lnSpc>
                <a:spcPct val="90000"/>
              </a:lnSpc>
            </a:pPr>
            <a:r>
              <a:rPr lang="en-US" sz="1900" b="1" dirty="0">
                <a:solidFill>
                  <a:srgbClr val="28AFDB"/>
                </a:solidFill>
                <a:latin typeface="Calibri"/>
                <a:cs typeface="Calibri"/>
              </a:rPr>
              <a:t>OWNERSHIP</a:t>
            </a:r>
          </a:p>
          <a:p>
            <a:pPr algn="l">
              <a:lnSpc>
                <a:spcPct val="90000"/>
              </a:lnSpc>
            </a:pPr>
            <a:r>
              <a:rPr lang="en-US" sz="1900" b="1" dirty="0">
                <a:solidFill>
                  <a:srgbClr val="28AFDB"/>
                </a:solidFill>
                <a:latin typeface="Calibri"/>
                <a:cs typeface="Calibri"/>
              </a:rPr>
              <a:t>INCENTIVES</a:t>
            </a:r>
          </a:p>
        </p:txBody>
      </p:sp>
      <p:sp>
        <p:nvSpPr>
          <p:cNvPr id="48" name="Freeform 47"/>
          <p:cNvSpPr/>
          <p:nvPr/>
        </p:nvSpPr>
        <p:spPr>
          <a:xfrm>
            <a:off x="291915" y="1387901"/>
            <a:ext cx="3594100" cy="1244600"/>
          </a:xfrm>
          <a:custGeom>
            <a:avLst/>
            <a:gdLst>
              <a:gd name="connsiteX0" fmla="*/ 3594100 w 3594100"/>
              <a:gd name="connsiteY0" fmla="*/ 1879600 h 1879600"/>
              <a:gd name="connsiteX1" fmla="*/ 2755900 w 3594100"/>
              <a:gd name="connsiteY1" fmla="*/ 0 h 1879600"/>
              <a:gd name="connsiteX2" fmla="*/ 0 w 3594100"/>
              <a:gd name="connsiteY2" fmla="*/ 12700 h 1879600"/>
              <a:gd name="connsiteX0" fmla="*/ 3594100 w 3594100"/>
              <a:gd name="connsiteY0" fmla="*/ 1879600 h 1879600"/>
              <a:gd name="connsiteX1" fmla="*/ 2501900 w 3594100"/>
              <a:gd name="connsiteY1" fmla="*/ 0 h 1879600"/>
              <a:gd name="connsiteX2" fmla="*/ 0 w 3594100"/>
              <a:gd name="connsiteY2" fmla="*/ 12700 h 1879600"/>
              <a:gd name="connsiteX0" fmla="*/ 3225800 w 3225800"/>
              <a:gd name="connsiteY0" fmla="*/ 1244600 h 1244600"/>
              <a:gd name="connsiteX1" fmla="*/ 2501900 w 3225800"/>
              <a:gd name="connsiteY1" fmla="*/ 0 h 1244600"/>
              <a:gd name="connsiteX2" fmla="*/ 0 w 3225800"/>
              <a:gd name="connsiteY2" fmla="*/ 12700 h 1244600"/>
              <a:gd name="connsiteX0" fmla="*/ 3594100 w 3594100"/>
              <a:gd name="connsiteY0" fmla="*/ 1244600 h 1244600"/>
              <a:gd name="connsiteX1" fmla="*/ 2870200 w 3594100"/>
              <a:gd name="connsiteY1" fmla="*/ 0 h 1244600"/>
              <a:gd name="connsiteX2" fmla="*/ 0 w 3594100"/>
              <a:gd name="connsiteY2" fmla="*/ 12700 h 124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94100" h="1244600">
                <a:moveTo>
                  <a:pt x="3594100" y="1244600"/>
                </a:moveTo>
                <a:lnTo>
                  <a:pt x="2870200" y="0"/>
                </a:lnTo>
                <a:lnTo>
                  <a:pt x="0" y="12700"/>
                </a:lnTo>
              </a:path>
            </a:pathLst>
          </a:custGeom>
          <a:ln>
            <a:solidFill>
              <a:schemeClr val="tx1">
                <a:lumMod val="75000"/>
                <a:lumOff val="25000"/>
                <a:alpha val="25000"/>
              </a:schemeClr>
            </a:solidFill>
            <a:headEnd type="oval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itle 1"/>
          <p:cNvSpPr txBox="1">
            <a:spLocks/>
          </p:cNvSpPr>
          <p:nvPr/>
        </p:nvSpPr>
        <p:spPr bwMode="gray">
          <a:xfrm>
            <a:off x="285570" y="3825825"/>
            <a:ext cx="2303774" cy="9197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400"/>
              </a:spcAft>
            </a:pPr>
            <a:r>
              <a:rPr lang="en-US" sz="1400" dirty="0">
                <a:solidFill>
                  <a:srgbClr val="28AFDB"/>
                </a:solidFill>
                <a:latin typeface="Calibri"/>
                <a:cs typeface="Calibri"/>
              </a:rPr>
              <a:t>Too easy not to do</a:t>
            </a:r>
          </a:p>
          <a:p>
            <a:pPr>
              <a:lnSpc>
                <a:spcPct val="90000"/>
              </a:lnSpc>
              <a:spcAft>
                <a:spcPts val="400"/>
              </a:spcAft>
            </a:pPr>
            <a:r>
              <a:rPr lang="en-US" sz="1400" dirty="0">
                <a:solidFill>
                  <a:srgbClr val="28AFDB"/>
                </a:solidFill>
                <a:latin typeface="Calibri"/>
                <a:cs typeface="Calibri"/>
              </a:rPr>
              <a:t>Sense of investment</a:t>
            </a:r>
          </a:p>
          <a:p>
            <a:pPr>
              <a:lnSpc>
                <a:spcPct val="90000"/>
              </a:lnSpc>
              <a:spcAft>
                <a:spcPts val="400"/>
              </a:spcAft>
            </a:pPr>
            <a:r>
              <a:rPr lang="en-US" sz="1400" dirty="0">
                <a:solidFill>
                  <a:srgbClr val="28AFDB"/>
                </a:solidFill>
                <a:latin typeface="Calibri"/>
                <a:cs typeface="Calibri"/>
              </a:rPr>
              <a:t>Urgency</a:t>
            </a:r>
          </a:p>
          <a:p>
            <a:pPr>
              <a:lnSpc>
                <a:spcPct val="90000"/>
              </a:lnSpc>
              <a:spcAft>
                <a:spcPts val="400"/>
              </a:spcAft>
            </a:pPr>
            <a:r>
              <a:rPr lang="en-US" sz="1400" dirty="0">
                <a:solidFill>
                  <a:srgbClr val="28AFDB"/>
                </a:solidFill>
                <a:latin typeface="Calibri"/>
                <a:cs typeface="Calibri"/>
              </a:rPr>
              <a:t>Control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 bwMode="gray">
          <a:xfrm>
            <a:off x="285570" y="1468383"/>
            <a:ext cx="2303774" cy="9197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400"/>
              </a:spcAft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Kinship</a:t>
            </a:r>
          </a:p>
          <a:p>
            <a:pPr>
              <a:lnSpc>
                <a:spcPct val="90000"/>
              </a:lnSpc>
              <a:spcAft>
                <a:spcPts val="400"/>
              </a:spcAft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Personal economics</a:t>
            </a:r>
          </a:p>
          <a:p>
            <a:pPr>
              <a:lnSpc>
                <a:spcPct val="90000"/>
              </a:lnSpc>
              <a:spcAft>
                <a:spcPts val="400"/>
              </a:spcAft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What just “makes sense”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 bwMode="gray">
          <a:xfrm>
            <a:off x="6388100" y="1468383"/>
            <a:ext cx="2516392" cy="8324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90000"/>
              </a:lnSpc>
              <a:spcAft>
                <a:spcPts val="400"/>
              </a:spcAft>
            </a:pPr>
            <a:r>
              <a:rPr lang="en-US" sz="1400" dirty="0">
                <a:solidFill>
                  <a:srgbClr val="7CBE30"/>
                </a:solidFill>
                <a:latin typeface="Calibri"/>
                <a:cs typeface="Calibri"/>
              </a:rPr>
              <a:t>Cognitive load/scarcity</a:t>
            </a:r>
          </a:p>
          <a:p>
            <a:pPr algn="r">
              <a:lnSpc>
                <a:spcPct val="90000"/>
              </a:lnSpc>
              <a:spcAft>
                <a:spcPts val="400"/>
              </a:spcAft>
            </a:pPr>
            <a:r>
              <a:rPr lang="en-US" sz="1400" dirty="0">
                <a:solidFill>
                  <a:srgbClr val="7CBE30"/>
                </a:solidFill>
                <a:latin typeface="Calibri"/>
                <a:cs typeface="Calibri"/>
              </a:rPr>
              <a:t>Prioritization</a:t>
            </a:r>
          </a:p>
          <a:p>
            <a:pPr algn="r">
              <a:lnSpc>
                <a:spcPct val="90000"/>
              </a:lnSpc>
              <a:spcAft>
                <a:spcPts val="400"/>
              </a:spcAft>
            </a:pPr>
            <a:r>
              <a:rPr lang="en-US" sz="1400" dirty="0">
                <a:solidFill>
                  <a:srgbClr val="7CBE30"/>
                </a:solidFill>
                <a:latin typeface="Calibri"/>
                <a:cs typeface="Calibri"/>
              </a:rPr>
              <a:t>Mental models</a:t>
            </a:r>
          </a:p>
        </p:txBody>
      </p:sp>
    </p:spTree>
    <p:extLst>
      <p:ext uri="{BB962C8B-B14F-4D97-AF65-F5344CB8AC3E}">
        <p14:creationId xmlns:p14="http://schemas.microsoft.com/office/powerpoint/2010/main" val="21359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74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2287" y="683895"/>
            <a:ext cx="759726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/>
            <a:r>
              <a:rPr lang="en-US" sz="3400" b="1" dirty="0">
                <a:solidFill>
                  <a:srgbClr val="FFFFFF"/>
                </a:solidFill>
                <a:latin typeface="Calibri"/>
                <a:cs typeface="Calibri"/>
              </a:rPr>
              <a:t>“</a:t>
            </a:r>
            <a:r>
              <a:rPr lang="en-US" sz="3400" dirty="0">
                <a:solidFill>
                  <a:srgbClr val="FFFFFF"/>
                </a:solidFill>
                <a:latin typeface="Calibri"/>
                <a:cs typeface="Calibri"/>
              </a:rPr>
              <a:t>It took a lot of persistence and stubbornness, but the paper that more or less lead directly to my Nobel Prize was rejected I think ten times... </a:t>
            </a:r>
            <a:r>
              <a:rPr lang="en-US" sz="3400" b="1" dirty="0">
                <a:solidFill>
                  <a:srgbClr val="FFFF00"/>
                </a:solidFill>
                <a:latin typeface="Calibri"/>
                <a:cs typeface="Calibri"/>
              </a:rPr>
              <a:t>it’s more important to get stuff out than it is to get it into the best journals”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3185" y="3907258"/>
            <a:ext cx="4019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Calibri"/>
                <a:cs typeface="Calibri"/>
              </a:rPr>
              <a:t>—Richard </a:t>
            </a:r>
            <a:r>
              <a:rPr lang="en-US" sz="2400" dirty="0" err="1">
                <a:solidFill>
                  <a:srgbClr val="FFFFFF"/>
                </a:solidFill>
                <a:latin typeface="Calibri"/>
                <a:cs typeface="Calibri"/>
              </a:rPr>
              <a:t>Thaler</a:t>
            </a:r>
            <a:endParaRPr lang="en-US" sz="24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1719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>
              <a:alpha val="25000"/>
            </a:schemeClr>
          </a:solidFill>
          <a:tailEnd type="oval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3946</TotalTime>
  <Words>353</Words>
  <Application>Microsoft Office PowerPoint</Application>
  <PresentationFormat>On-screen Show (16:9)</PresentationFormat>
  <Paragraphs>127</Paragraphs>
  <Slides>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IDENTITY VALUE  STORY</vt:lpstr>
      <vt:lpstr>IDENTITY VALUE  STORY</vt:lpstr>
      <vt:lpstr>IDENTITY VALUE  STORY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Anna Hatch</cp:lastModifiedBy>
  <cp:revision>95</cp:revision>
  <dcterms:created xsi:type="dcterms:W3CDTF">2019-10-19T18:19:10Z</dcterms:created>
  <dcterms:modified xsi:type="dcterms:W3CDTF">2019-11-01T19:15:27Z</dcterms:modified>
</cp:coreProperties>
</file>