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8" r:id="rId3"/>
    <p:sldMasterId id="2147483712" r:id="rId4"/>
  </p:sldMasterIdLst>
  <p:notesMasterIdLst>
    <p:notesMasterId r:id="rId21"/>
  </p:notesMasterIdLst>
  <p:sldIdLst>
    <p:sldId id="335" r:id="rId5"/>
    <p:sldId id="330" r:id="rId6"/>
    <p:sldId id="324" r:id="rId7"/>
    <p:sldId id="321" r:id="rId8"/>
    <p:sldId id="329" r:id="rId9"/>
    <p:sldId id="325" r:id="rId10"/>
    <p:sldId id="337" r:id="rId11"/>
    <p:sldId id="341" r:id="rId12"/>
    <p:sldId id="319" r:id="rId13"/>
    <p:sldId id="342" r:id="rId14"/>
    <p:sldId id="343" r:id="rId15"/>
    <p:sldId id="339" r:id="rId16"/>
    <p:sldId id="315" r:id="rId17"/>
    <p:sldId id="318" r:id="rId18"/>
    <p:sldId id="345" r:id="rId19"/>
    <p:sldId id="3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E5F5F9"/>
    <a:srgbClr val="2CA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6" autoAdjust="0"/>
    <p:restoredTop sz="87865" autoAdjust="0"/>
  </p:normalViewPr>
  <p:slideViewPr>
    <p:cSldViewPr snapToGrid="0">
      <p:cViewPr>
        <p:scale>
          <a:sx n="71" d="100"/>
          <a:sy n="71" d="100"/>
        </p:scale>
        <p:origin x="-660" y="-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20844-37E3-41D5-91E9-6FAD26EC65A7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6C5B-40C4-4192-91B6-0FC026EF5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86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100M people exiting poverty (50% women); 500M without nutrient deficiencies; 5M ha saved from deforestation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C6C5B-40C4-4192-91B6-0FC026EF585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67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6C5B-40C4-4192-91B6-0FC026EF585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856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6C5B-40C4-4192-91B6-0FC026EF585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20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6C5B-40C4-4192-91B6-0FC026EF585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13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C6C5B-40C4-4192-91B6-0FC026EF585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24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C6C5B-40C4-4192-91B6-0FC026EF585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03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5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BF71B-36A7-4F0B-81C6-F139479226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8958" y="2334381"/>
            <a:ext cx="10080000" cy="1843003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CA" b="1" dirty="0"/>
              <a:t>Does </a:t>
            </a:r>
            <a:r>
              <a:rPr lang="en-CA" b="1" dirty="0" err="1"/>
              <a:t>transdisciplinarity</a:t>
            </a:r>
            <a:r>
              <a:rPr lang="en-CA" b="1" dirty="0"/>
              <a:t> in research help achieve outcomes? Lessons from practice.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2933D1-050E-47CB-A054-5830D71C3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813069"/>
            <a:ext cx="9149542" cy="1201778"/>
          </a:xfrm>
        </p:spPr>
        <p:txBody>
          <a:bodyPr/>
          <a:lstStyle>
            <a:lvl1pPr marL="0" indent="0" algn="ctr">
              <a:buNone/>
              <a:defRPr sz="1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 OF PRESENTATIONO</a:t>
            </a:r>
          </a:p>
          <a:p>
            <a:r>
              <a:rPr lang="en-US" dirty="0"/>
              <a:t>Rachel Claus, MSc. </a:t>
            </a:r>
          </a:p>
          <a:p>
            <a:r>
              <a:rPr lang="en-US" dirty="0"/>
              <a:t>Session: Capturing and Strengthening Societal Effects of Transdisciplinary Research</a:t>
            </a:r>
          </a:p>
          <a:p>
            <a:r>
              <a:rPr lang="en-US" dirty="0"/>
              <a:t>Sustainability Research Effectiveness Program</a:t>
            </a:r>
          </a:p>
          <a:p>
            <a:r>
              <a:rPr lang="en-US" dirty="0"/>
              <a:t>Royal Roads University</a:t>
            </a:r>
            <a:endParaRPr lang="en-CA" dirty="0"/>
          </a:p>
          <a:p>
            <a:r>
              <a:rPr lang="en-US" dirty="0"/>
              <a:t>Victoria, B.C., Canada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455544-FBD9-4F6D-AD35-AB4997E3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98" y="353395"/>
            <a:ext cx="2031516" cy="791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75D72A-2473-4869-B2CE-9A8E7B38D8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47" y="459546"/>
            <a:ext cx="2031516" cy="445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FC23BA-3311-4B15-A5C0-83C248FDCE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80" y="186110"/>
            <a:ext cx="1049088" cy="992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2AFD92-7D13-43B7-894C-0B6E8B1553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968" y="148643"/>
            <a:ext cx="2150032" cy="1098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C847AD-833B-409F-85AC-F8C8700222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58" y="47812"/>
            <a:ext cx="1990641" cy="12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xmlns="" id="{7F16FF8C-05ED-4FD5-8D69-8527AE51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85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xmlns="" id="{7F16FF8C-05ED-4FD5-8D69-8527AE51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A3A03B-30B2-490E-9F2C-0A6D94512EAE}"/>
              </a:ext>
            </a:extLst>
          </p:cNvPr>
          <p:cNvSpPr txBox="1"/>
          <p:nvPr userDrawn="1"/>
        </p:nvSpPr>
        <p:spPr>
          <a:xfrm>
            <a:off x="8153400" y="5348835"/>
            <a:ext cx="329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chemeClr val="accent6">
                    <a:lumMod val="50000"/>
                  </a:schemeClr>
                </a:solidFill>
              </a:rPr>
              <a:t>www.researcheffectiveness.ca</a:t>
            </a:r>
          </a:p>
          <a:p>
            <a:pPr algn="r"/>
            <a:r>
              <a:rPr lang="en-CA" b="1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</a:rPr>
              <a:t>SREffectiveness</a:t>
            </a:r>
            <a:endParaRPr lang="en-C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B57CFC-8FD6-45EE-A474-C9A1C75C6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62" y="5672000"/>
            <a:ext cx="347492" cy="3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99C72-4A45-4C2F-B58A-B4C321D50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B765C-02F1-4BEB-9EC8-6A348162C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5E69B9-0762-4C49-8ED1-3B95192B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7771CD-C2D4-4950-BB0D-F64417F1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610E0C-A980-4962-AE4E-5976D4F8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06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175C0-6545-4D94-AC28-6A4795BE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E2E76F-BF66-4B9C-A2BA-1496BFD8A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D309F2-6C04-4612-9A6A-D648D76A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50A13-0DAD-4AF6-9D1A-D1BE691E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40379E-2B21-4F50-BB76-0935272C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9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6F65A-FBCF-4DFB-9E26-067924C8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7FE165-0133-47E7-8DA9-9B5FADE82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38D0DD-DEA0-4C0D-967D-782AB24C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B84AB-982F-4484-92A3-3090880F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CCA35-325B-4014-B882-51B87B7E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47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05019-8CDB-4B1F-8746-3B6E5276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9C7B2-BB0E-4A21-BA15-E95F68C9B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3829F7-9264-4D9A-9F74-6E6708BAB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5884B-8F49-45E7-871F-E94CAF56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D92A28-08AA-414C-9003-4BAA4CEC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689FEB-204E-4ECC-8753-75BEE520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8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2EC59-750E-445B-8A04-EC64B658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0C9FE3-473F-4020-8567-E309CCA8D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77435B-6687-494E-AB40-1EC61715C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5C6B82-FC2D-4632-9E1D-57116AA3B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F2457-225F-48DC-B2A1-461FF7E6F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11BC2D-DA73-457F-BA6E-E23B0AF3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46FCEC-F3BA-491B-9E2D-057D9F10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A5185D-F7C5-4272-9877-CAA3C0F5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8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C82C3-FFCA-4CDA-B9AA-BE23006A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106710-86C5-408A-9F72-A837E1E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0B0A66-0F9F-4038-A7DB-40969B0E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5EFF1A-94F0-4FC9-8394-47F141B0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7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AB9A71-C1B5-4EDF-B652-12E80DF2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22E513-77E6-4B17-8590-C24A4024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B0B5B2-58A3-4CF7-AC06-D0817242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0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4C5FD-8BE9-44D3-8090-B679E02E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1ACA7-512A-42B4-8FB7-417583C76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4336E-F37B-40A3-8FF0-F41DDB330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0E67B1-665D-41DB-9479-9E60D08E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7422A4-C064-4C40-B57E-7EB1CF16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BF9C5B-E543-4675-8A78-04652576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5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AC559-A591-4406-9E86-A94F1220D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Overview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7DED8-5C8F-4EC8-8052-A031C5A04E7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Background and context</a:t>
            </a:r>
          </a:p>
          <a:p>
            <a:pPr lvl="0"/>
            <a:r>
              <a:rPr lang="en-US" dirty="0"/>
              <a:t>Methodology </a:t>
            </a:r>
          </a:p>
          <a:p>
            <a:pPr lvl="0"/>
            <a:r>
              <a:rPr lang="en-US" dirty="0"/>
              <a:t>Results </a:t>
            </a:r>
          </a:p>
          <a:p>
            <a:pPr lvl="0"/>
            <a:r>
              <a:rPr lang="en-US" dirty="0"/>
              <a:t>Conclusions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13462D-FC72-4EC9-9511-C185175A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5632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677C3-F8A1-48B7-A01A-7BA6E4B1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3DE6F6-1269-41A6-BDFE-288AFDFAB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D57931-60A4-4F8E-BA14-C161268BC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2C9D5C-CE29-445B-958A-6C1795AD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1FCD2E-C9D1-45E6-98DC-B7D297B1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DC0586-7127-4708-B50F-CDB2C7F9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08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6C185-4C2E-4AEB-A733-2DD1A4BB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D7C5D7-0F68-4F52-9E6E-4F0C4B03F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01164-2D05-4F68-A208-40860E72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6C5BE-1524-4DAF-BABB-49C38008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FD354-BCE0-421E-9A3C-DA2B4B82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2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7D9B4BF-E7F2-4AED-9BA2-30B8B53C2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8072EC-0A5B-46E2-BBF8-889BB4D20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6B2206-24B2-4BC2-81CB-7A3BCC6E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F727F-4323-43C8-B3A3-56A628E4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8A92C-BE98-49CB-8147-D22FD583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2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99C72-4A45-4C2F-B58A-B4C321D50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B765C-02F1-4BEB-9EC8-6A348162C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5E69B9-0762-4C49-8ED1-3B95192B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7771CD-C2D4-4950-BB0D-F64417F1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610E0C-A980-4962-AE4E-5976D4F8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03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175C0-6545-4D94-AC28-6A4795BE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E2E76F-BF66-4B9C-A2BA-1496BFD8A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D309F2-6C04-4612-9A6A-D648D76A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50A13-0DAD-4AF6-9D1A-D1BE691E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40379E-2B21-4F50-BB76-0935272C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2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6F65A-FBCF-4DFB-9E26-067924C8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7FE165-0133-47E7-8DA9-9B5FADE82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38D0DD-DEA0-4C0D-967D-782AB24C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B84AB-982F-4484-92A3-3090880F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CCA35-325B-4014-B882-51B87B7E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13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05019-8CDB-4B1F-8746-3B6E5276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9C7B2-BB0E-4A21-BA15-E95F68C9B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3829F7-9264-4D9A-9F74-6E6708BAB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5884B-8F49-45E7-871F-E94CAF56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D92A28-08AA-414C-9003-4BAA4CEC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689FEB-204E-4ECC-8753-75BEE520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2EC59-750E-445B-8A04-EC64B658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0C9FE3-473F-4020-8567-E309CCA8D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77435B-6687-494E-AB40-1EC61715C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5C6B82-FC2D-4632-9E1D-57116AA3B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F2457-225F-48DC-B2A1-461FF7E6F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11BC2D-DA73-457F-BA6E-E23B0AF3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46FCEC-F3BA-491B-9E2D-057D9F10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A5185D-F7C5-4272-9877-CAA3C0F5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92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C82C3-FFCA-4CDA-B9AA-BE23006A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106710-86C5-408A-9F72-A837E1E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0B0A66-0F9F-4038-A7DB-40969B0E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5EFF1A-94F0-4FC9-8394-47F141B0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04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AB9A71-C1B5-4EDF-B652-12E80DF2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22E513-77E6-4B17-8590-C24A4024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B0B5B2-58A3-4CF7-AC06-D0817242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2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8A7F1781-931E-4170-B48F-F78979C35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83656"/>
            <a:ext cx="12192000" cy="16906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Background and context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2970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4C5FD-8BE9-44D3-8090-B679E02E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1ACA7-512A-42B4-8FB7-417583C76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4336E-F37B-40A3-8FF0-F41DDB330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0E67B1-665D-41DB-9479-9E60D08E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7422A4-C064-4C40-B57E-7EB1CF16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BF9C5B-E543-4675-8A78-04652576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09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677C3-F8A1-48B7-A01A-7BA6E4B1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3DE6F6-1269-41A6-BDFE-288AFDFAB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D57931-60A4-4F8E-BA14-C161268BC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2C9D5C-CE29-445B-958A-6C1795AD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1FCD2E-C9D1-45E6-98DC-B7D297B1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DC0586-7127-4708-B50F-CDB2C7F9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07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6C185-4C2E-4AEB-A733-2DD1A4BB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D7C5D7-0F68-4F52-9E6E-4F0C4B03F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01164-2D05-4F68-A208-40860E72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6C5BE-1524-4DAF-BABB-49C38008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FD354-BCE0-421E-9A3C-DA2B4B82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18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7D9B4BF-E7F2-4AED-9BA2-30B8B53C2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8072EC-0A5B-46E2-BBF8-889BB4D20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6B2206-24B2-4BC2-81CB-7A3BCC6E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F727F-4323-43C8-B3A3-56A628E4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8A92C-BE98-49CB-8147-D22FD583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4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99C72-4A45-4C2F-B58A-B4C321D50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B765C-02F1-4BEB-9EC8-6A348162C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5E69B9-0762-4C49-8ED1-3B95192B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7771CD-C2D4-4950-BB0D-F64417F1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610E0C-A980-4962-AE4E-5976D4F8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5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175C0-6545-4D94-AC28-6A4795BE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E2E76F-BF66-4B9C-A2BA-1496BFD8A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D309F2-6C04-4612-9A6A-D648D76A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50A13-0DAD-4AF6-9D1A-D1BE691E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40379E-2B21-4F50-BB76-0935272C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58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6F65A-FBCF-4DFB-9E26-067924C8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7FE165-0133-47E7-8DA9-9B5FADE82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38D0DD-DEA0-4C0D-967D-782AB24C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B84AB-982F-4484-92A3-3090880F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CCA35-325B-4014-B882-51B87B7E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71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05019-8CDB-4B1F-8746-3B6E5276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9C7B2-BB0E-4A21-BA15-E95F68C9B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3829F7-9264-4D9A-9F74-6E6708BAB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5884B-8F49-45E7-871F-E94CAF56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D92A28-08AA-414C-9003-4BAA4CEC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689FEB-204E-4ECC-8753-75BEE520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83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2EC59-750E-445B-8A04-EC64B658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0C9FE3-473F-4020-8567-E309CCA8D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77435B-6687-494E-AB40-1EC61715C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5C6B82-FC2D-4632-9E1D-57116AA3B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F2457-225F-48DC-B2A1-461FF7E6F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11BC2D-DA73-457F-BA6E-E23B0AF3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46FCEC-F3BA-491B-9E2D-057D9F10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A5185D-F7C5-4272-9877-CAA3C0F5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00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C82C3-FFCA-4CDA-B9AA-BE23006A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106710-86C5-408A-9F72-A837E1EA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0B0A66-0F9F-4038-A7DB-40969B0E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5EFF1A-94F0-4FC9-8394-47F141B0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AC559-A591-4406-9E86-A94F1220D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Demand for “impact”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7DED8-5C8F-4EC8-8052-A031C5A04E7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Society is interested in seeing progress toward solving complex problems</a:t>
            </a:r>
          </a:p>
          <a:p>
            <a:pPr lvl="0"/>
            <a:r>
              <a:rPr lang="en-US" dirty="0"/>
              <a:t>Researchers want evidence of research impact in order to support learning</a:t>
            </a:r>
          </a:p>
          <a:p>
            <a:pPr lvl="0"/>
            <a:r>
              <a:rPr lang="en-US" dirty="0"/>
              <a:t>Research funders want evidence of research impact in order to demonstrate return on investment</a:t>
            </a:r>
          </a:p>
          <a:p>
            <a:pPr lvl="0"/>
            <a:r>
              <a:rPr lang="en-US" dirty="0"/>
              <a:t>Research is responding and evolving to better address societal problems; hence new ways of measuring research impact are necessary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13462D-FC72-4EC9-9511-C185175A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091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AB9A71-C1B5-4EDF-B652-12E80DF2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22E513-77E6-4B17-8590-C24A4024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B0B5B2-58A3-4CF7-AC06-D0817242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70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4C5FD-8BE9-44D3-8090-B679E02E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21ACA7-512A-42B4-8FB7-417583C76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4336E-F37B-40A3-8FF0-F41DDB330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0E67B1-665D-41DB-9479-9E60D08E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7422A4-C064-4C40-B57E-7EB1CF16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BF9C5B-E543-4675-8A78-04652576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45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677C3-F8A1-48B7-A01A-7BA6E4B1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3DE6F6-1269-41A6-BDFE-288AFDFAB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D57931-60A4-4F8E-BA14-C161268BC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2C9D5C-CE29-445B-958A-6C1795AD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1FCD2E-C9D1-45E6-98DC-B7D297B1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DC0586-7127-4708-B50F-CDB2C7F9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36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6C185-4C2E-4AEB-A733-2DD1A4BB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D7C5D7-0F68-4F52-9E6E-4F0C4B03F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01164-2D05-4F68-A208-40860E72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6C5BE-1524-4DAF-BABB-49C38008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FD354-BCE0-421E-9A3C-DA2B4B82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43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7D9B4BF-E7F2-4AED-9BA2-30B8B53C2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8072EC-0A5B-46E2-BBF8-889BB4D20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6B2206-24B2-4BC2-81CB-7A3BCC6E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F727F-4323-43C8-B3A3-56A628E4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8A92C-BE98-49CB-8147-D22FD583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4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AC559-A591-4406-9E86-A94F1220D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the Sustainability Research Effectiveness Program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7DED8-5C8F-4EC8-8052-A031C5A04E7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</a:lstStyle>
          <a:p>
            <a:r>
              <a:rPr lang="en-US" dirty="0"/>
              <a:t>Purpose of the research: to contribute to improved and more effective inter- and transdisciplinary research</a:t>
            </a:r>
          </a:p>
          <a:p>
            <a:r>
              <a:rPr lang="en-US" dirty="0"/>
              <a:t>Question guiding the research: How can we improve research effectiveness?</a:t>
            </a:r>
          </a:p>
          <a:p>
            <a:r>
              <a:rPr lang="en-US" dirty="0"/>
              <a:t>Program objectives and activities</a:t>
            </a:r>
          </a:p>
          <a:p>
            <a:pPr lvl="1"/>
            <a:r>
              <a:rPr lang="en-US" dirty="0"/>
              <a:t>Develop tools and methods for planning and assessing research for impact</a:t>
            </a:r>
          </a:p>
          <a:p>
            <a:pPr lvl="1"/>
            <a:r>
              <a:rPr lang="en-US" dirty="0"/>
              <a:t>Apply methods and tools to assess a series of completed research projects (case studies)</a:t>
            </a:r>
          </a:p>
          <a:p>
            <a:pPr lvl="1"/>
            <a:r>
              <a:rPr lang="en-US" dirty="0"/>
              <a:t>Compare across cases to observe trends between research design and implementation and outcomes</a:t>
            </a:r>
          </a:p>
        </p:txBody>
      </p:sp>
    </p:spTree>
    <p:extLst>
      <p:ext uri="{BB962C8B-B14F-4D97-AF65-F5344CB8AC3E}">
        <p14:creationId xmlns:p14="http://schemas.microsoft.com/office/powerpoint/2010/main" val="297970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AC559-A591-4406-9E86-A94F1220D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There are limits to our influence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7DED8-5C8F-4EC8-8052-A031C5A0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</a:lstStyle>
          <a:p>
            <a:endParaRPr lang="en-US" dirty="0"/>
          </a:p>
        </p:txBody>
      </p:sp>
      <p:pic>
        <p:nvPicPr>
          <p:cNvPr id="4" name="Picture 4" descr="https://pbs.twimg.com/media/D-ufPxaX4AABsRE.png:large">
            <a:extLst>
              <a:ext uri="{FF2B5EF4-FFF2-40B4-BE49-F238E27FC236}">
                <a16:creationId xmlns:a16="http://schemas.microsoft.com/office/drawing/2014/main" xmlns="" id="{244A3491-B8E8-4241-9AAC-9FA08F5B14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5" b="22056"/>
          <a:stretch/>
        </p:blipFill>
        <p:spPr bwMode="auto">
          <a:xfrm>
            <a:off x="1" y="1690688"/>
            <a:ext cx="12192000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8A7F1781-931E-4170-B48F-F78979C35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83656"/>
            <a:ext cx="12192000" cy="16906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Methodology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332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39789-DF82-46C5-A3ED-05DF4BD4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xmlns="" id="{87F8963D-9CAB-4971-9F61-5579F267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19F62-778D-4FF8-A217-1ED1A368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70C813BC-1DE9-4531-8C0D-0C2E1981297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09588" y="1949450"/>
            <a:ext cx="11466512" cy="4087208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CA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xmlns="" id="{AE7A6CD5-F475-42D2-AC89-C55305E017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29541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6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4952C8-07A1-4E04-AEB8-2F9241D2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FFDF42-D77E-4FC4-853F-E2DE2F909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5F5F9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xmlns="" id="{302A80F5-0474-4BE9-B138-54A0C60EC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xmlns="" id="{1807F691-64E0-4C7B-B5B9-3C326E283A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8200" y="35345"/>
            <a:ext cx="1620000" cy="1620000"/>
            <a:chOff x="105863442" y="106781958"/>
            <a:chExt cx="3432428" cy="3432428"/>
          </a:xfrm>
        </p:grpSpPr>
        <p:sp>
          <p:nvSpPr>
            <p:cNvPr id="13" name="Oval 7">
              <a:extLst>
                <a:ext uri="{FF2B5EF4-FFF2-40B4-BE49-F238E27FC236}">
                  <a16:creationId xmlns:a16="http://schemas.microsoft.com/office/drawing/2014/main" xmlns="" id="{5D1E8357-AFC4-47D0-991F-DBFBC4693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63442" y="106781958"/>
              <a:ext cx="3432428" cy="3432428"/>
            </a:xfrm>
            <a:prstGeom prst="ellipse">
              <a:avLst/>
            </a:prstGeom>
            <a:solidFill>
              <a:srgbClr val="3E98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xmlns="" id="{CC74B9BF-06B3-4851-A536-8790948A7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39464" y="106957980"/>
              <a:ext cx="3080384" cy="30803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pic>
          <p:nvPicPr>
            <p:cNvPr id="1033" name="Picture 9" descr="sre_website_wordle">
              <a:extLst>
                <a:ext uri="{FF2B5EF4-FFF2-40B4-BE49-F238E27FC236}">
                  <a16:creationId xmlns:a16="http://schemas.microsoft.com/office/drawing/2014/main" xmlns="" id="{EB4237E9-2843-4814-9629-AA8ED2DF5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33221" y="107530117"/>
              <a:ext cx="2874898" cy="191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675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2" r:id="rId5"/>
    <p:sldLayoutId id="2147483663" r:id="rId6"/>
    <p:sldLayoutId id="2147483659" r:id="rId7"/>
    <p:sldLayoutId id="2147483654" r:id="rId8"/>
    <p:sldLayoutId id="2147483656" r:id="rId9"/>
    <p:sldLayoutId id="2147483655" r:id="rId10"/>
    <p:sldLayoutId id="2147483657" r:id="rId11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Open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Open san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28167A-AA3B-4AAB-A772-9E07967E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0D4232-D8C0-4A82-B5BB-9EA53139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20FD42-FC97-429B-9592-A204C7183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3A6EB4-245C-45D3-BFC1-34FA42D7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668DCA-536C-4C55-A3C4-BC6159A67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7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28167A-AA3B-4AAB-A772-9E07967E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0D4232-D8C0-4A82-B5BB-9EA53139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20FD42-FC97-429B-9592-A204C7183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3A6EB4-245C-45D3-BFC1-34FA42D7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668DCA-536C-4C55-A3C4-BC6159A67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4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28167A-AA3B-4AAB-A772-9E07967E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0D4232-D8C0-4A82-B5BB-9EA53139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20FD42-FC97-429B-9592-A204C7183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BAFB-801A-428C-AC0C-59F81BD5D9F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2019-11-01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3A6EB4-245C-45D3-BFC1-34FA42D7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668DCA-536C-4C55-A3C4-BC6159A67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D735-7A23-4F90-AEC0-007D28DDAA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7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effectiveness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A34551-E229-4821-9C1B-BC982377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613" y="47625"/>
            <a:ext cx="2692182" cy="138041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C2B8DF8-FE9F-4269-B68F-E9D548AE1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807" y="4486275"/>
            <a:ext cx="9104386" cy="225776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21-23, 2019</a:t>
            </a:r>
          </a:p>
          <a:p>
            <a:r>
              <a:rPr lang="en-US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Institutional Change for Research Assessment Reform</a:t>
            </a:r>
          </a:p>
          <a:p>
            <a:r>
              <a:rPr lang="en-US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 Meeting</a:t>
            </a:r>
          </a:p>
          <a:p>
            <a:endParaRPr lang="en-US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Belcher, PhD.</a:t>
            </a:r>
          </a:p>
          <a:p>
            <a:r>
              <a:rPr lang="en-US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Research Effectiveness Program</a:t>
            </a:r>
          </a:p>
          <a:p>
            <a:r>
              <a:rPr lang="en-US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Roads University</a:t>
            </a:r>
            <a:endParaRPr lang="en-CA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Victoria, B.C., Canada</a:t>
            </a: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CE44B04-2242-453D-B2E9-A10B55823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857" y="1428036"/>
            <a:ext cx="11528286" cy="2663899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rgbClr val="70AD47">
                    <a:lumMod val="50000"/>
                  </a:srgbClr>
                </a:solidFill>
                <a:latin typeface="Open sans"/>
              </a:rPr>
              <a:t>Toward Conceptual Clarity </a:t>
            </a:r>
            <a:br>
              <a:rPr lang="en-CA" sz="4800" b="1" dirty="0">
                <a:solidFill>
                  <a:srgbClr val="70AD47">
                    <a:lumMod val="50000"/>
                  </a:srgbClr>
                </a:solidFill>
                <a:latin typeface="Open sans"/>
              </a:rPr>
            </a:br>
            <a:r>
              <a:rPr lang="en-CA" sz="4800" b="1" dirty="0">
                <a:solidFill>
                  <a:srgbClr val="70AD47">
                    <a:lumMod val="50000"/>
                  </a:srgbClr>
                </a:solidFill>
                <a:latin typeface="Open sans"/>
              </a:rPr>
              <a:t>in Research Assessment</a:t>
            </a:r>
            <a:endParaRPr lang="en-CA" b="1" dirty="0">
              <a:solidFill>
                <a:srgbClr val="385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4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Output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New knowledge, technical or institutional advances and other direct products and services produced by a research project or program (sphere of control). </a:t>
            </a:r>
          </a:p>
          <a:p>
            <a:r>
              <a:rPr lang="en-US" b="1" dirty="0"/>
              <a:t>Outcome</a:t>
            </a:r>
            <a:r>
              <a:rPr lang="en-US" dirty="0"/>
              <a:t>: A change in knowledge, attitudes, skills, and/or relationships (KASR), manifest as a change in behavior, that results in whole or in part from the research and its outputs (spheres of influence &amp; interest).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2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Output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New knowledge, technical or institutional advances and other direct products and services produced by a research project or program (sphere of control). </a:t>
            </a:r>
          </a:p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Outcome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A change in knowledge, attitudes skills, and/or relationships (KASR), manifest as a change in behavior, that results in whole or in part from the research and its outputs (spheres of influence &amp; interest). </a:t>
            </a:r>
          </a:p>
          <a:p>
            <a:r>
              <a:rPr lang="en-US" b="1" dirty="0"/>
              <a:t>Realized Benefits</a:t>
            </a:r>
            <a:r>
              <a:rPr lang="en-US" dirty="0"/>
              <a:t> (Development Impact): A change in economic, social or environmental condition resulting in whole or in part from a chain of events to which research has contributed (spheres of influence &amp; interest). 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1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2A97B0-DFBA-4D35-81FD-5BB28D284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3803"/>
          <a:stretch/>
        </p:blipFill>
        <p:spPr>
          <a:xfrm>
            <a:off x="1276378" y="9728"/>
            <a:ext cx="9639245" cy="68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0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ACBBEC8-48E3-4126-8C23-4BC83BD4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 for Changing Research Culture</a:t>
            </a:r>
            <a:endParaRPr lang="en-C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2890D5-E00C-48EF-9687-25927CE8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132"/>
            <a:ext cx="10696460" cy="45238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u="sng" dirty="0"/>
              <a:t>Make it possible</a:t>
            </a:r>
            <a:r>
              <a:rPr lang="en-US" dirty="0"/>
              <a:t>: training; support teams for multiple functions; build and apply theory-based evaluation; end-of-project outcomes;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Make it easy</a:t>
            </a:r>
            <a:r>
              <a:rPr lang="en-US" dirty="0"/>
              <a:t>: </a:t>
            </a:r>
            <a:r>
              <a:rPr lang="en-US" dirty="0" err="1"/>
              <a:t>ToC</a:t>
            </a:r>
            <a:r>
              <a:rPr lang="en-US" dirty="0"/>
              <a:t> templates; guidance documents; 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Make it normative</a:t>
            </a:r>
            <a:r>
              <a:rPr lang="en-US" dirty="0"/>
              <a:t>: build impact culture; appreciate multiple pathways and approaches; 3 pillars; 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Make it rewarding</a:t>
            </a:r>
            <a:r>
              <a:rPr lang="en-US" dirty="0"/>
              <a:t>: Performance contracts recognize &amp; reward range of contributions; improved donor communications; CGIAR QoR4D framework;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Make it required</a:t>
            </a:r>
            <a:r>
              <a:rPr lang="en-US" dirty="0"/>
              <a:t>: System-level targets; Explicit </a:t>
            </a:r>
            <a:r>
              <a:rPr lang="en-US" dirty="0" err="1"/>
              <a:t>ToC</a:t>
            </a:r>
            <a:r>
              <a:rPr lang="en-US" dirty="0"/>
              <a:t> for projects over $100K; Systematic reporting and assessment;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Categories from </a:t>
            </a:r>
            <a:r>
              <a:rPr lang="en-US" sz="1600" dirty="0" err="1"/>
              <a:t>Nosek</a:t>
            </a:r>
            <a:r>
              <a:rPr lang="en-US" sz="1600" dirty="0"/>
              <a:t> 2019</a:t>
            </a:r>
            <a:endParaRPr lang="en-US" sz="1700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 algn="just">
              <a:lnSpc>
                <a:spcPct val="100000"/>
              </a:lnSpc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440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49AB5-D31D-4069-A020-E0FED4CE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 and Resources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03B1D4-928C-40FD-9A87-D626EA94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900" dirty="0"/>
              <a:t>Sustainability Research Effectiveness website: </a:t>
            </a:r>
            <a:r>
              <a:rPr lang="en-US" sz="2900" dirty="0">
                <a:hlinkClick r:id="rId3"/>
              </a:rPr>
              <a:t>www.researcheffectiveness.ca</a:t>
            </a:r>
            <a:r>
              <a:rPr lang="en-US" sz="2900" dirty="0"/>
              <a:t> </a:t>
            </a:r>
          </a:p>
          <a:p>
            <a:endParaRPr lang="en-US" sz="2900" dirty="0"/>
          </a:p>
          <a:p>
            <a:r>
              <a:rPr lang="en-US" sz="2900" dirty="0"/>
              <a:t>Belcher, B. &amp; </a:t>
            </a:r>
            <a:r>
              <a:rPr lang="en-US" sz="2900" dirty="0" err="1"/>
              <a:t>Palenberg</a:t>
            </a:r>
            <a:r>
              <a:rPr lang="en-US" sz="2900" dirty="0"/>
              <a:t>, M. (2018). Outcomes and Impacts of Development Interventions: Toward Conceptual Clarity. </a:t>
            </a:r>
            <a:r>
              <a:rPr lang="en-US" sz="2900" i="1" dirty="0"/>
              <a:t>American Journal of Evaluation</a:t>
            </a:r>
            <a:r>
              <a:rPr lang="en-US" sz="2900" dirty="0"/>
              <a:t>, </a:t>
            </a:r>
            <a:r>
              <a:rPr lang="en-US" sz="2900" i="1" dirty="0"/>
              <a:t>39</a:t>
            </a:r>
            <a:r>
              <a:rPr lang="en-US" sz="2900" dirty="0"/>
              <a:t>(4), 478-495.</a:t>
            </a:r>
          </a:p>
          <a:p>
            <a:endParaRPr lang="en-US" sz="2900" dirty="0"/>
          </a:p>
          <a:p>
            <a:r>
              <a:rPr lang="en-US" sz="2900" dirty="0"/>
              <a:t>Belcher, B. M., Rasmussen, K. E., </a:t>
            </a:r>
            <a:r>
              <a:rPr lang="en-US" sz="2900" dirty="0" err="1"/>
              <a:t>Kemshaw</a:t>
            </a:r>
            <a:r>
              <a:rPr lang="en-US" sz="2900" dirty="0"/>
              <a:t>, M. R., &amp; Zornes, D. A. (2016). Defining and assessing research quality in a transdisciplinary context. </a:t>
            </a:r>
            <a:r>
              <a:rPr lang="en-US" sz="2900" i="1" dirty="0"/>
              <a:t>Research Evaluation</a:t>
            </a:r>
            <a:r>
              <a:rPr lang="en-US" sz="2900" dirty="0"/>
              <a:t>, </a:t>
            </a:r>
            <a:r>
              <a:rPr lang="en-US" sz="2900" i="1" dirty="0"/>
              <a:t>25</a:t>
            </a:r>
            <a:r>
              <a:rPr lang="en-US" sz="2900" dirty="0"/>
              <a:t>(1), 1-17.</a:t>
            </a:r>
          </a:p>
          <a:p>
            <a:endParaRPr lang="en-US" sz="2900" dirty="0"/>
          </a:p>
          <a:p>
            <a:r>
              <a:rPr lang="en-CA" sz="2900" dirty="0" err="1"/>
              <a:t>Nosek</a:t>
            </a:r>
            <a:r>
              <a:rPr lang="en-CA" sz="2900" dirty="0"/>
              <a:t>, B. (2019). Strategy for Culture Change. Centre for Open Science blog.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https://cos.io/blog/strategy-culture-change/Follow us on Twitter @</a:t>
            </a:r>
            <a:r>
              <a:rPr lang="en-US" sz="2900" dirty="0" err="1"/>
              <a:t>SREffectiveness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2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264C9D9-76FE-437E-B79A-58B6A9ED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0"/>
            <a:ext cx="5303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0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C6AEF50-92D8-487E-8C1A-28BC190DD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12192000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8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expectations of research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Increasing demand for research to have “impact”</a:t>
            </a:r>
          </a:p>
          <a:p>
            <a:r>
              <a:rPr lang="en-US" sz="3200" dirty="0"/>
              <a:t>Increased focus on social impact</a:t>
            </a:r>
          </a:p>
          <a:p>
            <a:r>
              <a:rPr lang="en-US" sz="3200" dirty="0"/>
              <a:t>Evolution in research approaches (Mode 2, Utilization-focused research, TDR, Sustainability Science, etc.)</a:t>
            </a:r>
          </a:p>
          <a:p>
            <a:r>
              <a:rPr lang="en-US" sz="3200" dirty="0"/>
              <a:t>Research assessment for: appraisal; accountability; allocation; advocacy, and;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Vision: Reduce poverty and hunger, improve human health and nutrition, and enhance ecosystem resilience through high-quality international agricultural research, partnership and leadership</a:t>
            </a:r>
          </a:p>
          <a:p>
            <a:r>
              <a:rPr lang="en-US" sz="3200" dirty="0"/>
              <a:t>15 Research Centers</a:t>
            </a:r>
          </a:p>
          <a:p>
            <a:r>
              <a:rPr lang="en-US" sz="3200" dirty="0"/>
              <a:t>16 Consortium Research Programs</a:t>
            </a:r>
          </a:p>
          <a:p>
            <a:r>
              <a:rPr lang="en-US" sz="3200" dirty="0"/>
              <a:t>8,000 scientists, researchers, technicians, and staff</a:t>
            </a:r>
          </a:p>
          <a:p>
            <a:r>
              <a:rPr lang="en-US" sz="3200" dirty="0"/>
              <a:t>Annual Budget approx. $850M</a:t>
            </a:r>
          </a:p>
        </p:txBody>
      </p:sp>
    </p:spTree>
    <p:extLst>
      <p:ext uri="{BB962C8B-B14F-4D97-AF65-F5344CB8AC3E}">
        <p14:creationId xmlns:p14="http://schemas.microsoft.com/office/powerpoint/2010/main" val="416903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CGIAR </a:t>
            </a:r>
            <a:r>
              <a:rPr lang="en-CA" dirty="0"/>
              <a:t>Organizational Reform</a:t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3200" dirty="0"/>
              <a:t>More and broader partnerships</a:t>
            </a:r>
          </a:p>
          <a:p>
            <a:pPr lvl="1"/>
            <a:endParaRPr lang="en-CA" sz="3200" dirty="0"/>
          </a:p>
          <a:p>
            <a:pPr lvl="1"/>
            <a:r>
              <a:rPr lang="en-CA" sz="3200" dirty="0"/>
              <a:t>Increased emphasis on results-based management</a:t>
            </a:r>
          </a:p>
          <a:p>
            <a:pPr marL="457200" lvl="1" indent="0">
              <a:buNone/>
            </a:pPr>
            <a:endParaRPr lang="en-CA" sz="3200" dirty="0"/>
          </a:p>
          <a:p>
            <a:pPr lvl="1"/>
            <a:r>
              <a:rPr lang="en-CA" sz="3200" dirty="0"/>
              <a:t>Ambitious 2030 Targets </a:t>
            </a:r>
          </a:p>
          <a:p>
            <a:pPr lvl="1"/>
            <a:endParaRPr lang="en-CA" sz="3200" dirty="0"/>
          </a:p>
          <a:p>
            <a:pPr lvl="1"/>
            <a:r>
              <a:rPr lang="en-CA" sz="3200" dirty="0"/>
              <a:t>“Co-responsibility for outcomes” </a:t>
            </a:r>
          </a:p>
          <a:p>
            <a:pPr marL="457200" lvl="1" indent="0">
              <a:buNone/>
            </a:pPr>
            <a:endParaRPr lang="en-CA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6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Responses included: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1806766"/>
            <a:ext cx="11325340" cy="4715219"/>
          </a:xfrm>
        </p:spPr>
        <p:txBody>
          <a:bodyPr>
            <a:normAutofit/>
          </a:bodyPr>
          <a:lstStyle/>
          <a:p>
            <a:pPr lvl="1"/>
            <a:r>
              <a:rPr lang="en-CA" sz="3200" dirty="0"/>
              <a:t>Fear, confusion, resentment</a:t>
            </a:r>
          </a:p>
          <a:p>
            <a:pPr lvl="1"/>
            <a:r>
              <a:rPr lang="en-CA" sz="3200" dirty="0"/>
              <a:t>Conceptualizing &amp; defining research effects in systems context</a:t>
            </a:r>
          </a:p>
          <a:p>
            <a:pPr lvl="1"/>
            <a:r>
              <a:rPr lang="en-CA" sz="3200" dirty="0"/>
              <a:t>Theory of change in research planning</a:t>
            </a:r>
          </a:p>
          <a:p>
            <a:pPr lvl="1"/>
            <a:r>
              <a:rPr lang="en-CA" sz="3200" dirty="0"/>
              <a:t>Increased inter- &amp; transdisciplinary research</a:t>
            </a:r>
          </a:p>
          <a:p>
            <a:pPr lvl="1"/>
            <a:r>
              <a:rPr lang="en-CA" sz="3200" dirty="0"/>
              <a:t>Developing theory-based evaluation approaches</a:t>
            </a:r>
          </a:p>
          <a:p>
            <a:pPr lvl="1"/>
            <a:r>
              <a:rPr lang="en-CA" sz="3200" dirty="0"/>
              <a:t>Re-defining research quality beyond disciplinary bounds</a:t>
            </a:r>
          </a:p>
          <a:p>
            <a:pPr lvl="1"/>
            <a:r>
              <a:rPr lang="en-CA" sz="3200" dirty="0"/>
              <a:t>Institutional support to facilitate transition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600" dirty="0"/>
              <a:t>Many definitions and uses of terms “outcome” and “impact” (Belcher and </a:t>
            </a:r>
            <a:r>
              <a:rPr lang="en-US" sz="3600" dirty="0" err="1"/>
              <a:t>Palenberg</a:t>
            </a:r>
            <a:r>
              <a:rPr lang="en-US" sz="3600" dirty="0"/>
              <a:t> 2018)</a:t>
            </a:r>
          </a:p>
          <a:p>
            <a:endParaRPr lang="en-US" sz="3600" dirty="0"/>
          </a:p>
          <a:p>
            <a:r>
              <a:rPr lang="en-US" sz="3600" dirty="0"/>
              <a:t>16 defining elements</a:t>
            </a:r>
          </a:p>
          <a:p>
            <a:endParaRPr lang="en-US" sz="3600" dirty="0"/>
          </a:p>
          <a:p>
            <a:r>
              <a:rPr lang="en-US" sz="3600" dirty="0"/>
              <a:t>Typically defined relatively (e.g. short-term vs long term; immediate vs distal; small scale vs large scale; short duration vs long duration)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We focus instead on the nature of change 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5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F879CC-C8D2-4BA7-B01F-E1380175E59F}"/>
              </a:ext>
            </a:extLst>
          </p:cNvPr>
          <p:cNvGrpSpPr/>
          <p:nvPr/>
        </p:nvGrpSpPr>
        <p:grpSpPr>
          <a:xfrm>
            <a:off x="467647" y="2077865"/>
            <a:ext cx="11256706" cy="3938815"/>
            <a:chOff x="467647" y="1163465"/>
            <a:chExt cx="11256706" cy="39388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8E6723D-3EB5-43F2-AE42-B0100749B41B}"/>
                </a:ext>
              </a:extLst>
            </p:cNvPr>
            <p:cNvSpPr txBox="1"/>
            <p:nvPr/>
          </p:nvSpPr>
          <p:spPr>
            <a:xfrm>
              <a:off x="8110192" y="1458123"/>
              <a:ext cx="1121509" cy="646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Helvetica Neue"/>
                  <a:cs typeface="Arial" panose="020B0604020202020204" pitchFamily="34" charset="0"/>
                </a:rPr>
                <a:t>Generic “Impact”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85A145B-2541-4D16-9FAA-47648AD25942}"/>
                </a:ext>
              </a:extLst>
            </p:cNvPr>
            <p:cNvSpPr txBox="1"/>
            <p:nvPr/>
          </p:nvSpPr>
          <p:spPr>
            <a:xfrm>
              <a:off x="9590746" y="1458123"/>
              <a:ext cx="1658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Helvetica Neue"/>
                  <a:cs typeface="Arial" panose="020B0604020202020204" pitchFamily="34" charset="0"/>
                </a:rPr>
                <a:t>Mission-level “Impact”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C2BDDEC-40E6-4C95-8F4A-4ED6B206AE5D}"/>
                </a:ext>
              </a:extLst>
            </p:cNvPr>
            <p:cNvSpPr txBox="1"/>
            <p:nvPr/>
          </p:nvSpPr>
          <p:spPr>
            <a:xfrm>
              <a:off x="3679215" y="4455693"/>
              <a:ext cx="1711164" cy="646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Helvetica Neue"/>
                  <a:cs typeface="Arial" panose="020B0604020202020204" pitchFamily="34" charset="0"/>
                </a:rPr>
                <a:t>“Knowledge Mobilization”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A5D266C-CAD1-41B7-AF58-2357588B86F2}"/>
                </a:ext>
              </a:extLst>
            </p:cNvPr>
            <p:cNvGrpSpPr/>
            <p:nvPr/>
          </p:nvGrpSpPr>
          <p:grpSpPr>
            <a:xfrm>
              <a:off x="5617540" y="2130470"/>
              <a:ext cx="6106813" cy="2168715"/>
              <a:chOff x="5531478" y="1720093"/>
              <a:chExt cx="5951792" cy="203874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A254F40B-DB68-4313-BEE0-80BFFE9720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7374" y="1720093"/>
                <a:ext cx="0" cy="289881"/>
              </a:xfrm>
              <a:prstGeom prst="line">
                <a:avLst/>
              </a:prstGeom>
              <a:ln w="12700">
                <a:solidFill>
                  <a:srgbClr val="66C2A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6CD0C3C7-A76E-4C37-840E-3CE48747CF69}"/>
                  </a:ext>
                </a:extLst>
              </p:cNvPr>
              <p:cNvSpPr/>
              <p:nvPr/>
            </p:nvSpPr>
            <p:spPr>
              <a:xfrm>
                <a:off x="5531478" y="2009973"/>
                <a:ext cx="5951792" cy="1748866"/>
              </a:xfrm>
              <a:prstGeom prst="ellipse">
                <a:avLst/>
              </a:prstGeom>
              <a:solidFill>
                <a:srgbClr val="66C2A4">
                  <a:alpha val="32157"/>
                </a:srgbClr>
              </a:solidFill>
              <a:ln>
                <a:solidFill>
                  <a:srgbClr val="66C2A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6ECC8D4-EBF7-4923-BA55-0AEB29E170E1}"/>
                </a:ext>
              </a:extLst>
            </p:cNvPr>
            <p:cNvGrpSpPr/>
            <p:nvPr/>
          </p:nvGrpSpPr>
          <p:grpSpPr>
            <a:xfrm>
              <a:off x="467647" y="3089719"/>
              <a:ext cx="1146471" cy="558577"/>
              <a:chOff x="1139765" y="2612387"/>
              <a:chExt cx="1117368" cy="52510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xmlns="" id="{ACAF080B-04DB-4B55-BE98-DCC42F5EE512}"/>
                  </a:ext>
                </a:extLst>
              </p:cNvPr>
              <p:cNvSpPr/>
              <p:nvPr/>
            </p:nvSpPr>
            <p:spPr>
              <a:xfrm>
                <a:off x="1139765" y="2612387"/>
                <a:ext cx="1117368" cy="525102"/>
              </a:xfrm>
              <a:prstGeom prst="roundRect">
                <a:avLst/>
              </a:prstGeom>
              <a:solidFill>
                <a:srgbClr val="006D2C"/>
              </a:solidFill>
              <a:ln>
                <a:solidFill>
                  <a:srgbClr val="006D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57590B7-E565-4292-B913-6DA1C21A952C}"/>
                  </a:ext>
                </a:extLst>
              </p:cNvPr>
              <p:cNvSpPr txBox="1"/>
              <p:nvPr/>
            </p:nvSpPr>
            <p:spPr>
              <a:xfrm>
                <a:off x="1145682" y="2705661"/>
                <a:ext cx="1105534" cy="31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Helvetica Neue"/>
                    <a:cs typeface="Arial" panose="020B0604020202020204" pitchFamily="34" charset="0"/>
                  </a:rPr>
                  <a:t>Research</a:t>
                </a:r>
                <a:endParaRPr lang="en-CA" sz="1600" dirty="0">
                  <a:solidFill>
                    <a:prstClr val="white"/>
                  </a:solidFill>
                  <a:latin typeface="Helvetica Neue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AE676E6-D0D1-415E-A464-01866FBCEC2A}"/>
                </a:ext>
              </a:extLst>
            </p:cNvPr>
            <p:cNvGrpSpPr/>
            <p:nvPr/>
          </p:nvGrpSpPr>
          <p:grpSpPr>
            <a:xfrm>
              <a:off x="1925862" y="3044326"/>
              <a:ext cx="1477661" cy="627449"/>
              <a:chOff x="1925862" y="3044326"/>
              <a:chExt cx="1477661" cy="627449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EA0DF638-AD2E-4C47-986C-D56CA0003456}"/>
                  </a:ext>
                </a:extLst>
              </p:cNvPr>
              <p:cNvSpPr/>
              <p:nvPr/>
            </p:nvSpPr>
            <p:spPr>
              <a:xfrm>
                <a:off x="1925862" y="3044326"/>
                <a:ext cx="1477661" cy="627449"/>
              </a:xfrm>
              <a:prstGeom prst="roundRect">
                <a:avLst/>
              </a:prstGeom>
              <a:solidFill>
                <a:srgbClr val="006D2C"/>
              </a:solidFill>
              <a:ln>
                <a:solidFill>
                  <a:srgbClr val="006D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BA038E54-6A1C-4B6B-9F40-E8AAAC9241C3}"/>
                  </a:ext>
                </a:extLst>
              </p:cNvPr>
              <p:cNvSpPr txBox="1"/>
              <p:nvPr/>
            </p:nvSpPr>
            <p:spPr>
              <a:xfrm>
                <a:off x="2018283" y="3070050"/>
                <a:ext cx="12928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Helvetica Neue"/>
                    <a:cs typeface="Arial" panose="020B0604020202020204" pitchFamily="34" charset="0"/>
                  </a:rPr>
                  <a:t>Knowledge/technology</a:t>
                </a:r>
                <a:endParaRPr lang="en-CA" sz="1600" dirty="0">
                  <a:solidFill>
                    <a:prstClr val="white"/>
                  </a:solidFill>
                  <a:latin typeface="Helvetica Neue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809ACCF-66F6-49EF-A5BC-C5EA11F49CC8}"/>
                </a:ext>
              </a:extLst>
            </p:cNvPr>
            <p:cNvGrpSpPr/>
            <p:nvPr/>
          </p:nvGrpSpPr>
          <p:grpSpPr>
            <a:xfrm>
              <a:off x="3519805" y="2915573"/>
              <a:ext cx="2029985" cy="1540120"/>
              <a:chOff x="3486993" y="2458146"/>
              <a:chExt cx="1978454" cy="1447822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BCFF665B-06A0-4D63-BEF6-634077CFEC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6220" y="3310667"/>
                <a:ext cx="0" cy="595301"/>
              </a:xfrm>
              <a:prstGeom prst="line">
                <a:avLst/>
              </a:prstGeom>
              <a:ln w="12700">
                <a:solidFill>
                  <a:srgbClr val="66C2A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5D089FB2-83FC-4FAB-B094-967BE043F11C}"/>
                  </a:ext>
                </a:extLst>
              </p:cNvPr>
              <p:cNvGrpSpPr/>
              <p:nvPr/>
            </p:nvGrpSpPr>
            <p:grpSpPr>
              <a:xfrm>
                <a:off x="3486993" y="2458146"/>
                <a:ext cx="1978454" cy="852521"/>
                <a:chOff x="4048998" y="2501385"/>
                <a:chExt cx="1978454" cy="852521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3FE140D8-B5E2-4EC6-9C93-E587B087FB2B}"/>
                    </a:ext>
                  </a:extLst>
                </p:cNvPr>
                <p:cNvSpPr/>
                <p:nvPr/>
              </p:nvSpPr>
              <p:spPr>
                <a:xfrm>
                  <a:off x="4048998" y="2501385"/>
                  <a:ext cx="1978454" cy="852521"/>
                </a:xfrm>
                <a:prstGeom prst="ellipse">
                  <a:avLst/>
                </a:prstGeom>
                <a:solidFill>
                  <a:srgbClr val="66C2A4">
                    <a:alpha val="32000"/>
                  </a:srgbClr>
                </a:solidFill>
                <a:ln>
                  <a:solidFill>
                    <a:srgbClr val="66C2A4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xmlns="" id="{58816248-C1EF-4E33-A6AE-EFFD1214DCDD}"/>
                    </a:ext>
                  </a:extLst>
                </p:cNvPr>
                <p:cNvGrpSpPr/>
                <p:nvPr/>
              </p:nvGrpSpPr>
              <p:grpSpPr>
                <a:xfrm>
                  <a:off x="4282829" y="2665094"/>
                  <a:ext cx="1510792" cy="525102"/>
                  <a:chOff x="4282829" y="2665094"/>
                  <a:chExt cx="1510792" cy="525102"/>
                </a:xfrm>
              </p:grpSpPr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xmlns="" id="{BFCB126B-8E3E-47E0-8739-6A076BB45A27}"/>
                      </a:ext>
                    </a:extLst>
                  </p:cNvPr>
                  <p:cNvSpPr/>
                  <p:nvPr/>
                </p:nvSpPr>
                <p:spPr>
                  <a:xfrm>
                    <a:off x="4282829" y="2665094"/>
                    <a:ext cx="1510792" cy="525102"/>
                  </a:xfrm>
                  <a:prstGeom prst="roundRect">
                    <a:avLst/>
                  </a:prstGeom>
                  <a:solidFill>
                    <a:srgbClr val="006D2C"/>
                  </a:solidFill>
                  <a:ln>
                    <a:solidFill>
                      <a:srgbClr val="006D2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xmlns="" id="{1C187462-A469-4248-8961-784F49FA0619}"/>
                      </a:ext>
                    </a:extLst>
                  </p:cNvPr>
                  <p:cNvSpPr txBox="1"/>
                  <p:nvPr/>
                </p:nvSpPr>
                <p:spPr>
                  <a:xfrm>
                    <a:off x="4300225" y="2765645"/>
                    <a:ext cx="1476000" cy="3182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prstClr val="white"/>
                        </a:solidFill>
                        <a:latin typeface="Helvetica Neue"/>
                        <a:cs typeface="Arial" panose="020B0604020202020204" pitchFamily="34" charset="0"/>
                      </a:rPr>
                      <a:t>Dissemination</a:t>
                    </a:r>
                    <a:endParaRPr lang="en-CA" sz="1600" dirty="0">
                      <a:solidFill>
                        <a:prstClr val="white"/>
                      </a:solidFill>
                      <a:latin typeface="Helvetica Neue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F072A6B-722F-4DB6-9748-5FAF5695247C}"/>
                </a:ext>
              </a:extLst>
            </p:cNvPr>
            <p:cNvGrpSpPr/>
            <p:nvPr/>
          </p:nvGrpSpPr>
          <p:grpSpPr>
            <a:xfrm>
              <a:off x="7840468" y="3089719"/>
              <a:ext cx="1233741" cy="558577"/>
              <a:chOff x="7859396" y="2770405"/>
              <a:chExt cx="1202423" cy="52510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F7A168D2-5D47-4118-8960-5D875DCB3566}"/>
                  </a:ext>
                </a:extLst>
              </p:cNvPr>
              <p:cNvSpPr/>
              <p:nvPr/>
            </p:nvSpPr>
            <p:spPr>
              <a:xfrm>
                <a:off x="7859396" y="2770405"/>
                <a:ext cx="1202423" cy="525102"/>
              </a:xfrm>
              <a:prstGeom prst="roundRect">
                <a:avLst/>
              </a:prstGeom>
              <a:solidFill>
                <a:srgbClr val="006D2C"/>
              </a:solidFill>
              <a:ln>
                <a:solidFill>
                  <a:srgbClr val="006D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6F84CED-F99D-4D36-ADEF-B40F06822457}"/>
                  </a:ext>
                </a:extLst>
              </p:cNvPr>
              <p:cNvSpPr txBox="1"/>
              <p:nvPr/>
            </p:nvSpPr>
            <p:spPr>
              <a:xfrm>
                <a:off x="7884607" y="2852956"/>
                <a:ext cx="1152000" cy="31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Helvetica Neue"/>
                    <a:cs typeface="Arial" panose="020B0604020202020204" pitchFamily="34" charset="0"/>
                  </a:rPr>
                  <a:t>Scaling up</a:t>
                </a:r>
                <a:endParaRPr lang="en-CA" sz="1600" dirty="0">
                  <a:solidFill>
                    <a:prstClr val="white"/>
                  </a:solidFill>
                  <a:latin typeface="Helvetica Neue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D819CFE-9464-4FC1-8ADA-D819C238236A}"/>
                </a:ext>
              </a:extLst>
            </p:cNvPr>
            <p:cNvGrpSpPr/>
            <p:nvPr/>
          </p:nvGrpSpPr>
          <p:grpSpPr>
            <a:xfrm>
              <a:off x="9190492" y="2140602"/>
              <a:ext cx="2458787" cy="1807717"/>
              <a:chOff x="8987861" y="1729618"/>
              <a:chExt cx="2396371" cy="169938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A251FEF0-370A-4349-A2EF-9E850EA80C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6046" y="1729618"/>
                <a:ext cx="0" cy="612000"/>
              </a:xfrm>
              <a:prstGeom prst="line">
                <a:avLst/>
              </a:prstGeom>
              <a:ln>
                <a:solidFill>
                  <a:srgbClr val="66C2A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B0B6DF57-EE12-4CBC-B3D0-4A2E359E4793}"/>
                  </a:ext>
                </a:extLst>
              </p:cNvPr>
              <p:cNvGrpSpPr/>
              <p:nvPr/>
            </p:nvGrpSpPr>
            <p:grpSpPr>
              <a:xfrm>
                <a:off x="8987861" y="2339812"/>
                <a:ext cx="2396371" cy="1089188"/>
                <a:chOff x="8987861" y="2339812"/>
                <a:chExt cx="2396371" cy="1089188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63FAFCDD-3B3C-47A2-8CEF-630C694788C5}"/>
                    </a:ext>
                  </a:extLst>
                </p:cNvPr>
                <p:cNvSpPr/>
                <p:nvPr/>
              </p:nvSpPr>
              <p:spPr>
                <a:xfrm>
                  <a:off x="8987861" y="2339812"/>
                  <a:ext cx="2396371" cy="1089188"/>
                </a:xfrm>
                <a:prstGeom prst="ellipse">
                  <a:avLst/>
                </a:prstGeom>
                <a:solidFill>
                  <a:srgbClr val="66C2A4">
                    <a:alpha val="32000"/>
                  </a:srgbClr>
                </a:solidFill>
                <a:ln>
                  <a:solidFill>
                    <a:srgbClr val="66C2A4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xmlns="" id="{85B42B01-391D-44F8-95C8-FA63E7F490A7}"/>
                    </a:ext>
                  </a:extLst>
                </p:cNvPr>
                <p:cNvGrpSpPr/>
                <p:nvPr/>
              </p:nvGrpSpPr>
              <p:grpSpPr>
                <a:xfrm>
                  <a:off x="9307990" y="2543983"/>
                  <a:ext cx="1756113" cy="680846"/>
                  <a:chOff x="9264308" y="2410366"/>
                  <a:chExt cx="1756113" cy="680846"/>
                </a:xfrm>
              </p:grpSpPr>
              <p:sp>
                <p:nvSpPr>
                  <p:cNvPr id="33" name="Rectangle: Rounded Corners 32">
                    <a:extLst>
                      <a:ext uri="{FF2B5EF4-FFF2-40B4-BE49-F238E27FC236}">
                        <a16:creationId xmlns:a16="http://schemas.microsoft.com/office/drawing/2014/main" xmlns="" id="{FCBDFEA3-941A-45A7-8283-A94ED9DF2521}"/>
                      </a:ext>
                    </a:extLst>
                  </p:cNvPr>
                  <p:cNvSpPr/>
                  <p:nvPr/>
                </p:nvSpPr>
                <p:spPr>
                  <a:xfrm>
                    <a:off x="9264308" y="2410366"/>
                    <a:ext cx="1756113" cy="680846"/>
                  </a:xfrm>
                  <a:prstGeom prst="roundRect">
                    <a:avLst/>
                  </a:prstGeom>
                  <a:solidFill>
                    <a:srgbClr val="006D2C"/>
                  </a:solidFill>
                  <a:ln>
                    <a:solidFill>
                      <a:srgbClr val="006D2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xmlns="" id="{F155472F-330F-4322-A1AE-D4C1019CFE21}"/>
                      </a:ext>
                    </a:extLst>
                  </p:cNvPr>
                  <p:cNvSpPr txBox="1"/>
                  <p:nvPr/>
                </p:nvSpPr>
                <p:spPr>
                  <a:xfrm>
                    <a:off x="9422364" y="2462789"/>
                    <a:ext cx="1440000" cy="5497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prstClr val="white"/>
                        </a:solidFill>
                        <a:latin typeface="Helvetica Neue"/>
                        <a:cs typeface="Arial" panose="020B0604020202020204" pitchFamily="34" charset="0"/>
                      </a:rPr>
                      <a:t>The world is a better place</a:t>
                    </a:r>
                    <a:endParaRPr lang="en-CA" sz="1600" dirty="0">
                      <a:solidFill>
                        <a:prstClr val="white"/>
                      </a:solidFill>
                      <a:latin typeface="Helvetica Neue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F45BB00-4860-4494-B06D-F6F6D0376659}"/>
                </a:ext>
              </a:extLst>
            </p:cNvPr>
            <p:cNvGrpSpPr/>
            <p:nvPr/>
          </p:nvGrpSpPr>
          <p:grpSpPr>
            <a:xfrm>
              <a:off x="5549790" y="1163465"/>
              <a:ext cx="2174396" cy="3938815"/>
              <a:chOff x="5549790" y="1163465"/>
              <a:chExt cx="2174396" cy="393881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0C3FD93-0370-4BC2-B627-273B2E3343FF}"/>
                  </a:ext>
                </a:extLst>
              </p:cNvPr>
              <p:cNvSpPr txBox="1"/>
              <p:nvPr/>
            </p:nvSpPr>
            <p:spPr>
              <a:xfrm>
                <a:off x="5549790" y="1163465"/>
                <a:ext cx="1365351" cy="92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Helvetica Neue"/>
                    <a:cs typeface="Arial" panose="020B0604020202020204" pitchFamily="34" charset="0"/>
                  </a:rPr>
                  <a:t>Academic</a:t>
                </a: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Helvetica Neue"/>
                    <a:cs typeface="Arial" panose="020B0604020202020204" pitchFamily="34" charset="0"/>
                  </a:rPr>
                  <a:t>“Research Impact”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C47AC3A-611A-40F2-82CE-1275F3B75833}"/>
                  </a:ext>
                </a:extLst>
              </p:cNvPr>
              <p:cNvSpPr txBox="1"/>
              <p:nvPr/>
            </p:nvSpPr>
            <p:spPr>
              <a:xfrm>
                <a:off x="6126039" y="4455693"/>
                <a:ext cx="1598147" cy="64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Helvetica Neue"/>
                    <a:cs typeface="Arial" panose="020B0604020202020204" pitchFamily="34" charset="0"/>
                  </a:rPr>
                  <a:t>“Societal Impact”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5B96CC65-5F1D-4296-B069-681DDF4A847D}"/>
                  </a:ext>
                </a:extLst>
              </p:cNvPr>
              <p:cNvGrpSpPr/>
              <p:nvPr/>
            </p:nvGrpSpPr>
            <p:grpSpPr>
              <a:xfrm>
                <a:off x="5692615" y="2915212"/>
                <a:ext cx="2031571" cy="907591"/>
                <a:chOff x="5856388" y="2428374"/>
                <a:chExt cx="1980000" cy="853200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="" id="{E2A2E4BF-3B68-4F44-9521-AD92C134D242}"/>
                    </a:ext>
                  </a:extLst>
                </p:cNvPr>
                <p:cNvSpPr/>
                <p:nvPr/>
              </p:nvSpPr>
              <p:spPr>
                <a:xfrm>
                  <a:off x="5856388" y="2428374"/>
                  <a:ext cx="1980000" cy="853200"/>
                </a:xfrm>
                <a:prstGeom prst="ellipse">
                  <a:avLst/>
                </a:prstGeom>
                <a:solidFill>
                  <a:srgbClr val="66C2A4">
                    <a:alpha val="32157"/>
                  </a:srgbClr>
                </a:solidFill>
                <a:ln>
                  <a:solidFill>
                    <a:srgbClr val="66C2A4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xmlns="" id="{CE222CE6-796E-40D9-96B2-FD54C0AB888F}"/>
                    </a:ext>
                  </a:extLst>
                </p:cNvPr>
                <p:cNvGrpSpPr/>
                <p:nvPr/>
              </p:nvGrpSpPr>
              <p:grpSpPr>
                <a:xfrm>
                  <a:off x="6162304" y="2559774"/>
                  <a:ext cx="1368169" cy="590400"/>
                  <a:chOff x="6382637" y="2831032"/>
                  <a:chExt cx="1368169" cy="590400"/>
                </a:xfrm>
              </p:grpSpPr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xmlns="" id="{75BD6828-5085-4E24-AB54-949B73C99DD9}"/>
                      </a:ext>
                    </a:extLst>
                  </p:cNvPr>
                  <p:cNvSpPr/>
                  <p:nvPr/>
                </p:nvSpPr>
                <p:spPr>
                  <a:xfrm>
                    <a:off x="6382637" y="2831032"/>
                    <a:ext cx="1368169" cy="590400"/>
                  </a:xfrm>
                  <a:prstGeom prst="roundRect">
                    <a:avLst/>
                  </a:prstGeom>
                  <a:solidFill>
                    <a:srgbClr val="006D2C"/>
                  </a:solidFill>
                  <a:ln>
                    <a:solidFill>
                      <a:srgbClr val="006D2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xmlns="" id="{5E916B3C-B805-4314-AB6B-2A2FF0D60445}"/>
                      </a:ext>
                    </a:extLst>
                  </p:cNvPr>
                  <p:cNvSpPr txBox="1"/>
                  <p:nvPr/>
                </p:nvSpPr>
                <p:spPr>
                  <a:xfrm>
                    <a:off x="6499143" y="2833845"/>
                    <a:ext cx="1135157" cy="5497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prstClr val="white"/>
                        </a:solidFill>
                        <a:latin typeface="Helvetica Neue"/>
                        <a:cs typeface="Arial" panose="020B0604020202020204" pitchFamily="34" charset="0"/>
                      </a:rPr>
                      <a:t>Uptake and use</a:t>
                    </a:r>
                    <a:endParaRPr lang="en-CA" sz="1600" dirty="0">
                      <a:solidFill>
                        <a:prstClr val="white"/>
                      </a:solidFill>
                      <a:latin typeface="Helvetica Neue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32A1D303-BC6F-4E19-88EE-6E6B1C9FD5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6230" y="3822442"/>
                <a:ext cx="0" cy="616520"/>
              </a:xfrm>
              <a:prstGeom prst="line">
                <a:avLst/>
              </a:prstGeom>
              <a:ln w="12700">
                <a:solidFill>
                  <a:srgbClr val="66C2A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A3809A4D-EEF2-45CC-956B-03578AD2C444}"/>
                  </a:ext>
                </a:extLst>
              </p:cNvPr>
              <p:cNvGrpSpPr/>
              <p:nvPr/>
            </p:nvGrpSpPr>
            <p:grpSpPr>
              <a:xfrm>
                <a:off x="6208489" y="2130470"/>
                <a:ext cx="94257" cy="1148977"/>
                <a:chOff x="6385955" y="3924023"/>
                <a:chExt cx="91864" cy="108012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3DD8DCF8-5FEB-4802-8C6F-ED528B27F172}"/>
                    </a:ext>
                  </a:extLst>
                </p:cNvPr>
                <p:cNvCxnSpPr/>
                <p:nvPr/>
              </p:nvCxnSpPr>
              <p:spPr>
                <a:xfrm flipV="1">
                  <a:off x="6431887" y="3924023"/>
                  <a:ext cx="0" cy="1080120"/>
                </a:xfrm>
                <a:prstGeom prst="line">
                  <a:avLst/>
                </a:prstGeom>
                <a:ln w="12700">
                  <a:solidFill>
                    <a:srgbClr val="66C2A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1E6E3E44-71AB-42DF-9CF6-40785E541B35}"/>
                    </a:ext>
                  </a:extLst>
                </p:cNvPr>
                <p:cNvSpPr/>
                <p:nvPr/>
              </p:nvSpPr>
              <p:spPr>
                <a:xfrm>
                  <a:off x="6385955" y="4912279"/>
                  <a:ext cx="91864" cy="918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66C2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769EF74-182C-4954-993B-8B4A9D8B7F8F}"/>
              </a:ext>
            </a:extLst>
          </p:cNvPr>
          <p:cNvSpPr/>
          <p:nvPr/>
        </p:nvSpPr>
        <p:spPr>
          <a:xfrm>
            <a:off x="0" y="3970"/>
            <a:ext cx="12192000" cy="1625599"/>
          </a:xfrm>
          <a:prstGeom prst="rect">
            <a:avLst/>
          </a:prstGeom>
          <a:solidFill>
            <a:srgbClr val="385723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xmlns="" id="{C8A2DB64-75F7-45AB-8922-CEE40A51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8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model of research impact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4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2A97B0-DFBA-4D35-81FD-5BB28D284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3803"/>
          <a:stretch/>
        </p:blipFill>
        <p:spPr>
          <a:xfrm>
            <a:off x="1276378" y="9728"/>
            <a:ext cx="9639245" cy="68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6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Output</a:t>
            </a:r>
            <a:r>
              <a:rPr lang="en-US" dirty="0"/>
              <a:t>: New knowledge, technical or institutional advances and other direct products and services produced by a research project or program (sphere of control).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2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59DE4F1E-D16D-4E3E-A2BB-9B9FBDA6AA2F}" vid="{9CEC8C72-4EF7-4079-8029-6A5A70A4486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665</Words>
  <Application>Microsoft Office PowerPoint</Application>
  <PresentationFormat>Custom</PresentationFormat>
  <Paragraphs>95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3_Office Theme</vt:lpstr>
      <vt:lpstr>5_Office Theme</vt:lpstr>
      <vt:lpstr>Toward Conceptual Clarity  in Research Assessment</vt:lpstr>
      <vt:lpstr>Changing expectations of research </vt:lpstr>
      <vt:lpstr>CGIAR</vt:lpstr>
      <vt:lpstr>CGIAR Organizational Reform </vt:lpstr>
      <vt:lpstr>Responses included:</vt:lpstr>
      <vt:lpstr>Terms and Definitions</vt:lpstr>
      <vt:lpstr>Linear model of research impact</vt:lpstr>
      <vt:lpstr>PowerPoint Presentation</vt:lpstr>
      <vt:lpstr>Definitions</vt:lpstr>
      <vt:lpstr>Definitions (cont.)</vt:lpstr>
      <vt:lpstr>Definitions (cont.)</vt:lpstr>
      <vt:lpstr>PowerPoint Presentation</vt:lpstr>
      <vt:lpstr>Lessons for Changing Research Culture</vt:lpstr>
      <vt:lpstr>References and 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transdisciplinarity in research help achieve outcomes? Lessons from practice.</dc:title>
  <dc:creator>Rachel Claus</dc:creator>
  <cp:lastModifiedBy>Anna Hatch</cp:lastModifiedBy>
  <cp:revision>149</cp:revision>
  <dcterms:created xsi:type="dcterms:W3CDTF">2019-08-06T19:05:28Z</dcterms:created>
  <dcterms:modified xsi:type="dcterms:W3CDTF">2019-11-01T19:16:32Z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any (Local)">
    <vt:lpwstr>Royal Roads University</vt:lpwstr>
  </property>
  <property fmtid="{D5CDD505-2E9C-101B-9397-08002B2CF9AE}" pid="3" name="Retention Period">
    <vt:lpwstr>Long-Term</vt:lpwstr>
  </property>
</Properties>
</file>